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6" r:id="rId1"/>
  </p:sldMasterIdLst>
  <p:sldIdLst>
    <p:sldId id="256" r:id="rId2"/>
    <p:sldId id="266" r:id="rId3"/>
    <p:sldId id="258" r:id="rId4"/>
    <p:sldId id="269" r:id="rId5"/>
    <p:sldId id="259" r:id="rId6"/>
    <p:sldId id="268" r:id="rId7"/>
    <p:sldId id="260" r:id="rId8"/>
    <p:sldId id="270" r:id="rId9"/>
    <p:sldId id="261" r:id="rId10"/>
    <p:sldId id="271" r:id="rId11"/>
    <p:sldId id="272"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3D96A-A915-0B4A-8AD1-4DC31FC7CBB0}" v="63" dt="2020-11-18T00:57:01.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091"/>
    <p:restoredTop sz="95196"/>
  </p:normalViewPr>
  <p:slideViewPr>
    <p:cSldViewPr snapToGrid="0" snapToObjects="1">
      <p:cViewPr varScale="1">
        <p:scale>
          <a:sx n="104" d="100"/>
          <a:sy n="104" d="100"/>
        </p:scale>
        <p:origin x="216" y="2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E9A6F9F-40AC-4842-9C27-5D7B60C1B8C9}"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4805-4EB8-B949-9676-EC63E495D97A}"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1238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A6F9F-40AC-4842-9C27-5D7B60C1B8C9}"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4805-4EB8-B949-9676-EC63E495D97A}" type="slidenum">
              <a:rPr lang="en-US" smtClean="0"/>
              <a:t>‹#›</a:t>
            </a:fld>
            <a:endParaRPr lang="en-US"/>
          </a:p>
        </p:txBody>
      </p:sp>
    </p:spTree>
    <p:extLst>
      <p:ext uri="{BB962C8B-B14F-4D97-AF65-F5344CB8AC3E}">
        <p14:creationId xmlns:p14="http://schemas.microsoft.com/office/powerpoint/2010/main" val="301002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A6F9F-40AC-4842-9C27-5D7B60C1B8C9}"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4805-4EB8-B949-9676-EC63E495D97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47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A6F9F-40AC-4842-9C27-5D7B60C1B8C9}"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4805-4EB8-B949-9676-EC63E495D97A}" type="slidenum">
              <a:rPr lang="en-US" smtClean="0"/>
              <a:t>‹#›</a:t>
            </a:fld>
            <a:endParaRPr lang="en-US"/>
          </a:p>
        </p:txBody>
      </p:sp>
    </p:spTree>
    <p:extLst>
      <p:ext uri="{BB962C8B-B14F-4D97-AF65-F5344CB8AC3E}">
        <p14:creationId xmlns:p14="http://schemas.microsoft.com/office/powerpoint/2010/main" val="163106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9A6F9F-40AC-4842-9C27-5D7B60C1B8C9}"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4805-4EB8-B949-9676-EC63E495D97A}"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499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9A6F9F-40AC-4842-9C27-5D7B60C1B8C9}"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4805-4EB8-B949-9676-EC63E495D97A}" type="slidenum">
              <a:rPr lang="en-US" smtClean="0"/>
              <a:t>‹#›</a:t>
            </a:fld>
            <a:endParaRPr lang="en-US"/>
          </a:p>
        </p:txBody>
      </p:sp>
    </p:spTree>
    <p:extLst>
      <p:ext uri="{BB962C8B-B14F-4D97-AF65-F5344CB8AC3E}">
        <p14:creationId xmlns:p14="http://schemas.microsoft.com/office/powerpoint/2010/main" val="367527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9A6F9F-40AC-4842-9C27-5D7B60C1B8C9}" type="datetimeFigureOut">
              <a:rPr lang="en-US" smtClean="0"/>
              <a:t>11/17/20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4805-4EB8-B949-9676-EC63E495D97A}" type="slidenum">
              <a:rPr lang="en-US" smtClean="0"/>
              <a:t>‹#›</a:t>
            </a:fld>
            <a:endParaRPr lang="en-US"/>
          </a:p>
        </p:txBody>
      </p:sp>
    </p:spTree>
    <p:extLst>
      <p:ext uri="{BB962C8B-B14F-4D97-AF65-F5344CB8AC3E}">
        <p14:creationId xmlns:p14="http://schemas.microsoft.com/office/powerpoint/2010/main" val="425036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9A6F9F-40AC-4842-9C27-5D7B60C1B8C9}" type="datetimeFigureOut">
              <a:rPr lang="en-US" smtClean="0"/>
              <a:t>11/17/20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4805-4EB8-B949-9676-EC63E495D97A}" type="slidenum">
              <a:rPr lang="en-US" smtClean="0"/>
              <a:t>‹#›</a:t>
            </a:fld>
            <a:endParaRPr lang="en-US"/>
          </a:p>
        </p:txBody>
      </p:sp>
    </p:spTree>
    <p:extLst>
      <p:ext uri="{BB962C8B-B14F-4D97-AF65-F5344CB8AC3E}">
        <p14:creationId xmlns:p14="http://schemas.microsoft.com/office/powerpoint/2010/main" val="376496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A6F9F-40AC-4842-9C27-5D7B60C1B8C9}" type="datetimeFigureOut">
              <a:rPr lang="en-US" smtClean="0"/>
              <a:t>11/17/20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4805-4EB8-B949-9676-EC63E495D97A}" type="slidenum">
              <a:rPr lang="en-US" smtClean="0"/>
              <a:t>‹#›</a:t>
            </a:fld>
            <a:endParaRPr lang="en-US"/>
          </a:p>
        </p:txBody>
      </p:sp>
    </p:spTree>
    <p:extLst>
      <p:ext uri="{BB962C8B-B14F-4D97-AF65-F5344CB8AC3E}">
        <p14:creationId xmlns:p14="http://schemas.microsoft.com/office/powerpoint/2010/main" val="135327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A6F9F-40AC-4842-9C27-5D7B60C1B8C9}"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4805-4EB8-B949-9676-EC63E495D97A}" type="slidenum">
              <a:rPr lang="en-US" smtClean="0"/>
              <a:t>‹#›</a:t>
            </a:fld>
            <a:endParaRPr lang="en-US"/>
          </a:p>
        </p:txBody>
      </p:sp>
    </p:spTree>
    <p:extLst>
      <p:ext uri="{BB962C8B-B14F-4D97-AF65-F5344CB8AC3E}">
        <p14:creationId xmlns:p14="http://schemas.microsoft.com/office/powerpoint/2010/main" val="347430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9A6F9F-40AC-4842-9C27-5D7B60C1B8C9}"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4805-4EB8-B949-9676-EC63E495D97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91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E9A6F9F-40AC-4842-9C27-5D7B60C1B8C9}" type="datetimeFigureOut">
              <a:rPr lang="en-US" smtClean="0"/>
              <a:t>11/17/20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A2A4805-4EB8-B949-9676-EC63E495D97A}"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19825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interventioncentral.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AB6A-ED0D-5E45-A1D3-7096AAF3EF06}"/>
              </a:ext>
            </a:extLst>
          </p:cNvPr>
          <p:cNvSpPr>
            <a:spLocks noGrp="1"/>
          </p:cNvSpPr>
          <p:nvPr>
            <p:ph type="ctrTitle"/>
          </p:nvPr>
        </p:nvSpPr>
        <p:spPr>
          <a:xfrm>
            <a:off x="1478232" y="2729209"/>
            <a:ext cx="6539558" cy="3327734"/>
          </a:xfrm>
        </p:spPr>
        <p:txBody>
          <a:bodyPr anchor="b">
            <a:normAutofit/>
          </a:bodyPr>
          <a:lstStyle/>
          <a:p>
            <a:r>
              <a:rPr lang="en-US" sz="6600" dirty="0"/>
              <a:t>Student Case Study</a:t>
            </a:r>
          </a:p>
        </p:txBody>
      </p:sp>
      <p:sp>
        <p:nvSpPr>
          <p:cNvPr id="3" name="Subtitle 2">
            <a:extLst>
              <a:ext uri="{FF2B5EF4-FFF2-40B4-BE49-F238E27FC236}">
                <a16:creationId xmlns:a16="http://schemas.microsoft.com/office/drawing/2014/main" id="{FF642AD3-9C60-7A4F-9D27-EE2B93E6AA25}"/>
              </a:ext>
            </a:extLst>
          </p:cNvPr>
          <p:cNvSpPr>
            <a:spLocks noGrp="1"/>
          </p:cNvSpPr>
          <p:nvPr>
            <p:ph type="subTitle" idx="1"/>
          </p:nvPr>
        </p:nvSpPr>
        <p:spPr>
          <a:xfrm>
            <a:off x="8493070" y="5101682"/>
            <a:ext cx="1562807" cy="1225028"/>
          </a:xfrm>
        </p:spPr>
        <p:txBody>
          <a:bodyPr anchor="t">
            <a:normAutofit fontScale="92500"/>
          </a:bodyPr>
          <a:lstStyle/>
          <a:p>
            <a:r>
              <a:rPr lang="en-US" sz="2000" b="1" dirty="0"/>
              <a:t>Katie Rzepka</a:t>
            </a:r>
          </a:p>
          <a:p>
            <a:r>
              <a:rPr lang="en-US" sz="2000" b="1" dirty="0"/>
              <a:t>EDI 310</a:t>
            </a:r>
          </a:p>
          <a:p>
            <a:r>
              <a:rPr lang="en-US" sz="2000" b="1" dirty="0"/>
              <a:t>Fall 2020</a:t>
            </a:r>
          </a:p>
        </p:txBody>
      </p:sp>
    </p:spTree>
    <p:extLst>
      <p:ext uri="{BB962C8B-B14F-4D97-AF65-F5344CB8AC3E}">
        <p14:creationId xmlns:p14="http://schemas.microsoft.com/office/powerpoint/2010/main" val="88880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1DE443D-9A89-4F4F-B174-24C80A1E6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34E3164-F487-4F42-9E73-153A80BE3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3682D-B67D-8C41-B67E-B8A6AF9A1AD0}"/>
              </a:ext>
            </a:extLst>
          </p:cNvPr>
          <p:cNvSpPr>
            <a:spLocks noGrp="1"/>
          </p:cNvSpPr>
          <p:nvPr>
            <p:ph type="title"/>
          </p:nvPr>
        </p:nvSpPr>
        <p:spPr>
          <a:xfrm>
            <a:off x="531876" y="5448772"/>
            <a:ext cx="7772400" cy="914400"/>
          </a:xfrm>
        </p:spPr>
        <p:txBody>
          <a:bodyPr vert="horz" lIns="91440" tIns="45720" rIns="91440" bIns="45720" rtlCol="0" anchor="ctr">
            <a:normAutofit fontScale="90000"/>
          </a:bodyPr>
          <a:lstStyle/>
          <a:p>
            <a:pPr algn="r"/>
            <a:r>
              <a:rPr lang="en-US" spc="200" dirty="0">
                <a:solidFill>
                  <a:srgbClr val="FFFFFF"/>
                </a:solidFill>
              </a:rPr>
              <a:t>Strategy reccomendation#4 :</a:t>
            </a:r>
            <a:br>
              <a:rPr lang="en-US" spc="200" dirty="0">
                <a:solidFill>
                  <a:srgbClr val="FFFFFF"/>
                </a:solidFill>
              </a:rPr>
            </a:br>
            <a:r>
              <a:rPr lang="en-US" spc="200" dirty="0">
                <a:solidFill>
                  <a:srgbClr val="FFFFFF"/>
                </a:solidFill>
              </a:rPr>
              <a:t> </a:t>
            </a:r>
          </a:p>
        </p:txBody>
      </p:sp>
      <p:cxnSp>
        <p:nvCxnSpPr>
          <p:cNvPr id="27" name="Straight Connector 26">
            <a:extLst>
              <a:ext uri="{FF2B5EF4-FFF2-40B4-BE49-F238E27FC236}">
                <a16:creationId xmlns:a16="http://schemas.microsoft.com/office/drawing/2014/main" id="{A3301547-2A66-4702-AF5D-6FD5ED317F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Diagram&#10;&#10;Description automatically generated">
            <a:extLst>
              <a:ext uri="{FF2B5EF4-FFF2-40B4-BE49-F238E27FC236}">
                <a16:creationId xmlns:a16="http://schemas.microsoft.com/office/drawing/2014/main" id="{AC78E702-1A8B-BF46-87C2-ECA39228B748}"/>
              </a:ext>
            </a:extLst>
          </p:cNvPr>
          <p:cNvPicPr>
            <a:picLocks noChangeAspect="1"/>
          </p:cNvPicPr>
          <p:nvPr/>
        </p:nvPicPr>
        <p:blipFill>
          <a:blip r:embed="rId3"/>
          <a:stretch>
            <a:fillRect/>
          </a:stretch>
        </p:blipFill>
        <p:spPr>
          <a:xfrm>
            <a:off x="4546942" y="247185"/>
            <a:ext cx="3095068" cy="4077629"/>
          </a:xfrm>
          <a:prstGeom prst="rect">
            <a:avLst/>
          </a:prstGeom>
        </p:spPr>
      </p:pic>
      <p:sp>
        <p:nvSpPr>
          <p:cNvPr id="6" name="TextBox 5">
            <a:extLst>
              <a:ext uri="{FF2B5EF4-FFF2-40B4-BE49-F238E27FC236}">
                <a16:creationId xmlns:a16="http://schemas.microsoft.com/office/drawing/2014/main" id="{478A7332-5AEE-494F-8ED4-9F059E988EEB}"/>
              </a:ext>
            </a:extLst>
          </p:cNvPr>
          <p:cNvSpPr txBox="1"/>
          <p:nvPr/>
        </p:nvSpPr>
        <p:spPr>
          <a:xfrm>
            <a:off x="8619176" y="5299067"/>
            <a:ext cx="2094163" cy="646331"/>
          </a:xfrm>
          <a:prstGeom prst="rect">
            <a:avLst/>
          </a:prstGeom>
          <a:noFill/>
        </p:spPr>
        <p:txBody>
          <a:bodyPr wrap="none" rtlCol="0">
            <a:spAutoFit/>
          </a:bodyPr>
          <a:lstStyle/>
          <a:p>
            <a:r>
              <a:rPr lang="en-US" sz="3600" dirty="0">
                <a:solidFill>
                  <a:schemeClr val="bg1"/>
                </a:solidFill>
              </a:rPr>
              <a:t>Brag</a:t>
            </a:r>
            <a:r>
              <a:rPr lang="en-US" sz="3200" dirty="0">
                <a:solidFill>
                  <a:schemeClr val="bg1"/>
                </a:solidFill>
              </a:rPr>
              <a:t> Sheet</a:t>
            </a:r>
          </a:p>
        </p:txBody>
      </p:sp>
    </p:spTree>
    <p:extLst>
      <p:ext uri="{BB962C8B-B14F-4D97-AF65-F5344CB8AC3E}">
        <p14:creationId xmlns:p14="http://schemas.microsoft.com/office/powerpoint/2010/main" val="155212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7E9A-32DB-E642-A70B-367911F12DB1}"/>
              </a:ext>
            </a:extLst>
          </p:cNvPr>
          <p:cNvSpPr>
            <a:spLocks noGrp="1"/>
          </p:cNvSpPr>
          <p:nvPr>
            <p:ph type="title"/>
          </p:nvPr>
        </p:nvSpPr>
        <p:spPr/>
        <p:txBody>
          <a:bodyPr/>
          <a:lstStyle/>
          <a:p>
            <a:r>
              <a:rPr lang="en-US" dirty="0"/>
              <a:t>Strategy recommendation #4</a:t>
            </a:r>
          </a:p>
        </p:txBody>
      </p:sp>
      <p:sp>
        <p:nvSpPr>
          <p:cNvPr id="6" name="Content Placeholder 2">
            <a:extLst>
              <a:ext uri="{FF2B5EF4-FFF2-40B4-BE49-F238E27FC236}">
                <a16:creationId xmlns:a16="http://schemas.microsoft.com/office/drawing/2014/main" id="{DB481360-0501-6542-99D2-F643EB0A97AF}"/>
              </a:ext>
            </a:extLst>
          </p:cNvPr>
          <p:cNvSpPr txBox="1">
            <a:spLocks/>
          </p:cNvSpPr>
          <p:nvPr/>
        </p:nvSpPr>
        <p:spPr>
          <a:xfrm>
            <a:off x="320298" y="1957013"/>
            <a:ext cx="5775702" cy="4573777"/>
          </a:xfrm>
          <a:prstGeom prst="rect">
            <a:avLst/>
          </a:prstGeom>
        </p:spPr>
        <p:style>
          <a:lnRef idx="2">
            <a:schemeClr val="accent2"/>
          </a:lnRef>
          <a:fillRef idx="1">
            <a:schemeClr val="lt1"/>
          </a:fillRef>
          <a:effectRef idx="0">
            <a:schemeClr val="accent2"/>
          </a:effectRef>
          <a:fontRef idx="minor">
            <a:schemeClr val="dk1"/>
          </a:fontRef>
        </p:style>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dk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dk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dk1"/>
                </a:solidFill>
                <a:latin typeface="+mn-lt"/>
                <a:ea typeface="+mn-ea"/>
                <a:cs typeface="+mn-cs"/>
              </a:defRPr>
            </a:lvl9pPr>
          </a:lstStyle>
          <a:p>
            <a:pPr marL="0" indent="0" algn="ctr">
              <a:lnSpc>
                <a:spcPct val="120000"/>
              </a:lnSpc>
              <a:buFont typeface="Tw Cen MT" panose="020B0602020104020603" pitchFamily="34" charset="0"/>
              <a:buNone/>
            </a:pPr>
            <a:r>
              <a:rPr lang="en-US" b="1" dirty="0"/>
              <a:t>Summary</a:t>
            </a:r>
          </a:p>
          <a:p>
            <a:pPr marL="0" indent="0">
              <a:lnSpc>
                <a:spcPct val="120000"/>
              </a:lnSpc>
              <a:buFont typeface="Tw Cen MT" panose="020B0602020104020603" pitchFamily="34" charset="0"/>
              <a:buNone/>
            </a:pPr>
            <a:r>
              <a:rPr lang="en-US" dirty="0"/>
              <a:t>The strategy “Brag Sheet” allows the teacher to reinforce positive behavior. This strategy also allows the student to document their good behavior throughout the day and take time to reflect on how that behavior impacts those around her. This sheet has the student feel in… </a:t>
            </a:r>
          </a:p>
          <a:p>
            <a:pPr lvl="1">
              <a:lnSpc>
                <a:spcPct val="120000"/>
              </a:lnSpc>
              <a:buFont typeface="Arial" panose="020B0604020202020204" pitchFamily="34" charset="0"/>
              <a:buChar char="•"/>
            </a:pPr>
            <a:r>
              <a:rPr lang="en-US" dirty="0"/>
              <a:t>The “brag-worthy act”</a:t>
            </a:r>
          </a:p>
          <a:p>
            <a:pPr lvl="1">
              <a:lnSpc>
                <a:spcPct val="120000"/>
              </a:lnSpc>
              <a:buFont typeface="Arial" panose="020B0604020202020204" pitchFamily="34" charset="0"/>
              <a:buChar char="•"/>
            </a:pPr>
            <a:r>
              <a:rPr lang="en-US" dirty="0"/>
              <a:t>How the act helped others</a:t>
            </a:r>
          </a:p>
          <a:p>
            <a:pPr lvl="1">
              <a:lnSpc>
                <a:spcPct val="120000"/>
              </a:lnSpc>
              <a:buFont typeface="Arial" panose="020B0604020202020204" pitchFamily="34" charset="0"/>
              <a:buChar char="•"/>
            </a:pPr>
            <a:r>
              <a:rPr lang="en-US" dirty="0"/>
              <a:t>The positive character trait they showed </a:t>
            </a:r>
          </a:p>
          <a:p>
            <a:pPr lvl="1">
              <a:lnSpc>
                <a:spcPct val="120000"/>
              </a:lnSpc>
              <a:buFont typeface="Arial" panose="020B0604020202020204" pitchFamily="34" charset="0"/>
              <a:buChar char="•"/>
            </a:pPr>
            <a:r>
              <a:rPr lang="en-US" dirty="0"/>
              <a:t> How they felt and why</a:t>
            </a:r>
          </a:p>
          <a:p>
            <a:pPr lvl="1">
              <a:lnSpc>
                <a:spcPct val="120000"/>
              </a:lnSpc>
              <a:buFont typeface="Arial" panose="020B0604020202020204" pitchFamily="34" charset="0"/>
              <a:buChar char="•"/>
            </a:pPr>
            <a:r>
              <a:rPr lang="en-US" dirty="0"/>
              <a:t>How their classmates felt and why</a:t>
            </a:r>
          </a:p>
          <a:p>
            <a:pPr marL="0" indent="0">
              <a:buFont typeface="Tw Cen MT" panose="020B0602020104020603" pitchFamily="34" charset="0"/>
              <a:buNone/>
            </a:pPr>
            <a:endParaRPr lang="en-US" dirty="0"/>
          </a:p>
          <a:p>
            <a:endParaRPr lang="en-US" b="1" dirty="0"/>
          </a:p>
          <a:p>
            <a:endParaRPr lang="en-US" dirty="0"/>
          </a:p>
        </p:txBody>
      </p:sp>
      <p:sp>
        <p:nvSpPr>
          <p:cNvPr id="7" name="Content Placeholder 2">
            <a:extLst>
              <a:ext uri="{FF2B5EF4-FFF2-40B4-BE49-F238E27FC236}">
                <a16:creationId xmlns:a16="http://schemas.microsoft.com/office/drawing/2014/main" id="{791E1FD7-13B5-DF47-9CCA-C801C5043D97}"/>
              </a:ext>
            </a:extLst>
          </p:cNvPr>
          <p:cNvSpPr>
            <a:spLocks noGrp="1"/>
          </p:cNvSpPr>
          <p:nvPr>
            <p:ph idx="1"/>
          </p:nvPr>
        </p:nvSpPr>
        <p:spPr>
          <a:xfrm>
            <a:off x="6238067" y="1957012"/>
            <a:ext cx="5775702" cy="4573777"/>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lnSpc>
                <a:spcPct val="120000"/>
              </a:lnSpc>
              <a:buNone/>
            </a:pPr>
            <a:r>
              <a:rPr lang="en-US" b="1" dirty="0"/>
              <a:t>Analysis</a:t>
            </a:r>
          </a:p>
          <a:p>
            <a:pPr marL="0" indent="0">
              <a:buNone/>
            </a:pPr>
            <a:r>
              <a:rPr lang="en-US" sz="2000" dirty="0"/>
              <a:t>I believe Nicki will benefit from this greatly. Instead of interactions between Nicki and her teacher being negative, this reinforces the positive behavior that Nicki is showing. Nicki then has a chance to reflect on how she felt after the behavior and how it impacted those around her. Eventually, the hope is that Nicki will want to show positive behavior because she can see on paper the outcomes of her behavior. The teacher may also use a sheet where the student reflects on some negative behavior to see the contrast in how she feels after the fact. These sheets can even be used at home with parents/guardians to keep the consistency. </a:t>
            </a:r>
          </a:p>
        </p:txBody>
      </p:sp>
    </p:spTree>
    <p:extLst>
      <p:ext uri="{BB962C8B-B14F-4D97-AF65-F5344CB8AC3E}">
        <p14:creationId xmlns:p14="http://schemas.microsoft.com/office/powerpoint/2010/main" val="92937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B82A-9897-FE40-B82D-5E8C51C64F9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09AD389-67B0-7244-98DC-1BFE5EA8D75D}"/>
              </a:ext>
            </a:extLst>
          </p:cNvPr>
          <p:cNvSpPr>
            <a:spLocks noGrp="1"/>
          </p:cNvSpPr>
          <p:nvPr>
            <p:ph idx="1"/>
          </p:nvPr>
        </p:nvSpPr>
        <p:spPr>
          <a:xfrm>
            <a:off x="1024128" y="1814513"/>
            <a:ext cx="10305860" cy="4829175"/>
          </a:xfrm>
        </p:spPr>
        <p:txBody>
          <a:bodyPr>
            <a:normAutofit/>
          </a:bodyPr>
          <a:lstStyle/>
          <a:p>
            <a:pPr marL="0" indent="0">
              <a:buNone/>
            </a:pPr>
            <a:r>
              <a:rPr lang="en-US" b="1" dirty="0"/>
              <a:t>For my future classroom…</a:t>
            </a:r>
          </a:p>
          <a:p>
            <a:pPr marL="457200" indent="-457200">
              <a:buFont typeface="+mj-lt"/>
              <a:buAutoNum type="arabicPeriod"/>
            </a:pPr>
            <a:r>
              <a:rPr lang="en-US" dirty="0"/>
              <a:t>The most important component to an effective classroom is based on the relationships you develop with your students. Within the first few weeks of school, my focus will be on these relationships. That means that the use of scare tactics will not be used inside my classroom. </a:t>
            </a:r>
          </a:p>
          <a:p>
            <a:pPr marL="457200" indent="-457200">
              <a:buFont typeface="+mj-lt"/>
              <a:buAutoNum type="arabicPeriod"/>
            </a:pPr>
            <a:r>
              <a:rPr lang="en-US" dirty="0"/>
              <a:t>When working with students that are labeled as the “troubled students”, it is important to try and change the narrative for the student. If the student believes they are a troubled child, they will live up to that label. Positive behavior that is reinforced in the classroom will allow for the student to view themselves in a positive manner. </a:t>
            </a:r>
          </a:p>
          <a:p>
            <a:pPr marL="457200" indent="-457200">
              <a:buFont typeface="+mj-lt"/>
              <a:buAutoNum type="arabicPeriod"/>
            </a:pPr>
            <a:r>
              <a:rPr lang="en-US" dirty="0"/>
              <a:t>Do not take students behavior personally. We must understand that student behavior is not a direct result the teacher but can be improved by how the teacher approaches the situation. Each student is fighting their own battels in life and often need tools to mange these emotions. </a:t>
            </a:r>
          </a:p>
          <a:p>
            <a:pPr marL="0" indent="0">
              <a:buNone/>
            </a:pPr>
            <a:endParaRPr lang="en-US" dirty="0"/>
          </a:p>
        </p:txBody>
      </p:sp>
    </p:spTree>
    <p:extLst>
      <p:ext uri="{BB962C8B-B14F-4D97-AF65-F5344CB8AC3E}">
        <p14:creationId xmlns:p14="http://schemas.microsoft.com/office/powerpoint/2010/main" val="30063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FE9A-C82E-CF45-AD36-77A9BD4C7D47}"/>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3F7BCB58-0FFF-D14C-A548-596307A33826}"/>
              </a:ext>
            </a:extLst>
          </p:cNvPr>
          <p:cNvSpPr>
            <a:spLocks noGrp="1"/>
          </p:cNvSpPr>
          <p:nvPr>
            <p:ph idx="1"/>
          </p:nvPr>
        </p:nvSpPr>
        <p:spPr>
          <a:xfrm>
            <a:off x="1024128" y="1871663"/>
            <a:ext cx="10491597" cy="4786311"/>
          </a:xfrm>
        </p:spPr>
        <p:txBody>
          <a:bodyPr>
            <a:normAutofit/>
          </a:bodyPr>
          <a:lstStyle/>
          <a:p>
            <a:pPr marL="0" indent="0">
              <a:buNone/>
            </a:pPr>
            <a:r>
              <a:rPr lang="en-US" b="1" dirty="0"/>
              <a:t>For students like Nicki, I recommend the following…</a:t>
            </a:r>
          </a:p>
          <a:p>
            <a:pPr marL="457200" indent="-457200">
              <a:buFont typeface="+mj-lt"/>
              <a:buAutoNum type="arabicPeriod"/>
            </a:pPr>
            <a:r>
              <a:rPr lang="en-US" dirty="0"/>
              <a:t>Acknowledge their feelings of anger and frustration as quickly as you can. Although the behavior is not acceptable, students need for you to understand the reasons for the outburst. The student </a:t>
            </a:r>
            <a:r>
              <a:rPr lang="en-US" u="sng" dirty="0"/>
              <a:t>must feel like they are valued</a:t>
            </a:r>
            <a:r>
              <a:rPr lang="en-US" dirty="0"/>
              <a:t> in the classroom.</a:t>
            </a:r>
          </a:p>
          <a:p>
            <a:pPr marL="457200" indent="-457200">
              <a:buFont typeface="+mj-lt"/>
              <a:buAutoNum type="arabicPeriod"/>
            </a:pPr>
            <a:r>
              <a:rPr lang="en-US" dirty="0"/>
              <a:t>Many problems with defiant students </a:t>
            </a:r>
            <a:r>
              <a:rPr lang="en-US" u="sng" dirty="0"/>
              <a:t>can be prevented with early action</a:t>
            </a:r>
            <a:r>
              <a:rPr lang="en-US" dirty="0"/>
              <a:t>. To do this, keep a close eye on the student has they enter the room and throughout the entire day. If you notice that the student is frustrated or upset, be there to support the student. </a:t>
            </a:r>
          </a:p>
          <a:p>
            <a:pPr marL="457200" indent="-457200">
              <a:buFont typeface="+mj-lt"/>
              <a:buAutoNum type="arabicPeriod"/>
            </a:pPr>
            <a:r>
              <a:rPr lang="en-US" dirty="0"/>
              <a:t>Continue to work on your relationship with the student. A positive relationship with the student can go far in preventing any defiant behavior. It is up to the teacher to make sure that this relationship remains positive with all students of your classroom, regardless of the student's behavior. </a:t>
            </a:r>
            <a:r>
              <a:rPr lang="en-US" u="sng" dirty="0"/>
              <a:t>Each student in the classroom must be treated fairly </a:t>
            </a:r>
            <a:r>
              <a:rPr lang="en-US" dirty="0"/>
              <a:t>– no matter what. </a:t>
            </a:r>
          </a:p>
          <a:p>
            <a:pPr marL="457200" indent="-457200">
              <a:buFont typeface="+mj-lt"/>
              <a:buAutoNum type="arabicPeriod"/>
            </a:pPr>
            <a:endParaRPr lang="en-US" dirty="0"/>
          </a:p>
        </p:txBody>
      </p:sp>
    </p:spTree>
    <p:extLst>
      <p:ext uri="{BB962C8B-B14F-4D97-AF65-F5344CB8AC3E}">
        <p14:creationId xmlns:p14="http://schemas.microsoft.com/office/powerpoint/2010/main" val="320206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B113-460F-8445-BE82-F272B410370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12798A5-AA3F-7D48-B215-F26A40DCF4DE}"/>
              </a:ext>
            </a:extLst>
          </p:cNvPr>
          <p:cNvSpPr>
            <a:spLocks noGrp="1"/>
          </p:cNvSpPr>
          <p:nvPr>
            <p:ph idx="1"/>
          </p:nvPr>
        </p:nvSpPr>
        <p:spPr>
          <a:xfrm>
            <a:off x="1002357" y="2242458"/>
            <a:ext cx="9720071" cy="4023360"/>
          </a:xfrm>
        </p:spPr>
        <p:txBody>
          <a:bodyPr/>
          <a:lstStyle/>
          <a:p>
            <a:r>
              <a:rPr lang="en-US" sz="1800" dirty="0"/>
              <a:t>Driscoll, L. (2020, January 22). Classroom Strategies for Defiant Behavior. Retrieved November 18, 	2020, from https://</a:t>
            </a:r>
            <a:r>
              <a:rPr lang="en-US" sz="1800" dirty="0" err="1"/>
              <a:t>www.socialemotionalworkshop.com</a:t>
            </a:r>
            <a:r>
              <a:rPr lang="en-US" sz="1800" dirty="0"/>
              <a:t>/2018/10/defiant-behavior-strategies/</a:t>
            </a:r>
          </a:p>
          <a:p>
            <a:endParaRPr lang="en-US" sz="1800" dirty="0">
              <a:hlinkClick r:id="rId2"/>
            </a:endParaRPr>
          </a:p>
          <a:p>
            <a:r>
              <a:rPr lang="en-US" sz="1800" dirty="0"/>
              <a:t>Collins, T. (n.d.). Response To Intervention – RTI Resources. Retrieved November 18, 2020, from 	https://</a:t>
            </a:r>
            <a:r>
              <a:rPr lang="en-US" sz="1800" dirty="0" err="1"/>
              <a:t>www.interventioncentral.org</a:t>
            </a:r>
            <a:r>
              <a:rPr lang="en-US" sz="1800" dirty="0"/>
              <a:t>/</a:t>
            </a:r>
          </a:p>
          <a:p>
            <a:endParaRPr lang="en-US" sz="1800" dirty="0"/>
          </a:p>
          <a:p>
            <a:r>
              <a:rPr lang="en-US" sz="1800" dirty="0"/>
              <a:t>Thompson, J. G. (2018). </a:t>
            </a:r>
            <a:r>
              <a:rPr lang="en-US" sz="1800" i="1" dirty="0"/>
              <a:t>First-Year Teacher's Survival Guide: Ready-To-Use Strategies, Tools and Activities 	for Meeting the Challenges of Each School Day</a:t>
            </a:r>
            <a:r>
              <a:rPr lang="en-US" sz="1800" dirty="0"/>
              <a:t>. Wiley &amp; Sons, Incorporated, John.</a:t>
            </a:r>
          </a:p>
          <a:p>
            <a:endParaRPr lang="en-US" i="1" dirty="0"/>
          </a:p>
        </p:txBody>
      </p:sp>
    </p:spTree>
    <p:extLst>
      <p:ext uri="{BB962C8B-B14F-4D97-AF65-F5344CB8AC3E}">
        <p14:creationId xmlns:p14="http://schemas.microsoft.com/office/powerpoint/2010/main" val="135277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ED11-23BC-8E4F-B426-B6E3EE8979A4}"/>
              </a:ext>
            </a:extLst>
          </p:cNvPr>
          <p:cNvSpPr>
            <a:spLocks noGrp="1"/>
          </p:cNvSpPr>
          <p:nvPr>
            <p:ph type="title"/>
          </p:nvPr>
        </p:nvSpPr>
        <p:spPr/>
        <p:txBody>
          <a:bodyPr>
            <a:normAutofit/>
          </a:bodyPr>
          <a:lstStyle/>
          <a:p>
            <a:r>
              <a:rPr lang="en-US" sz="4400" dirty="0">
                <a:solidFill>
                  <a:schemeClr val="accent1">
                    <a:lumMod val="50000"/>
                  </a:schemeClr>
                </a:solidFill>
              </a:rPr>
              <a:t>Participant information</a:t>
            </a:r>
          </a:p>
        </p:txBody>
      </p:sp>
      <p:sp>
        <p:nvSpPr>
          <p:cNvPr id="5" name="Content Placeholder 2">
            <a:extLst>
              <a:ext uri="{FF2B5EF4-FFF2-40B4-BE49-F238E27FC236}">
                <a16:creationId xmlns:a16="http://schemas.microsoft.com/office/drawing/2014/main" id="{9D8659B2-5D1C-2C49-9C0B-C59FF3FD22BD}"/>
              </a:ext>
            </a:extLst>
          </p:cNvPr>
          <p:cNvSpPr>
            <a:spLocks noGrp="1"/>
          </p:cNvSpPr>
          <p:nvPr>
            <p:ph idx="1"/>
          </p:nvPr>
        </p:nvSpPr>
        <p:spPr>
          <a:xfrm>
            <a:off x="574677" y="2084831"/>
            <a:ext cx="4431275" cy="4573144"/>
          </a:xfrm>
          <a:ln w="19050">
            <a:no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buNone/>
            </a:pPr>
            <a:r>
              <a:rPr lang="en-US" sz="3200" b="1" dirty="0"/>
              <a:t>Name: </a:t>
            </a:r>
            <a:r>
              <a:rPr lang="en-US" sz="3200" dirty="0"/>
              <a:t>Nicki</a:t>
            </a:r>
            <a:endParaRPr lang="en-US" sz="3200" b="1" dirty="0"/>
          </a:p>
          <a:p>
            <a:pPr marL="0" indent="0">
              <a:buNone/>
            </a:pPr>
            <a:r>
              <a:rPr lang="en-US" sz="3200" b="1" dirty="0"/>
              <a:t>Age: </a:t>
            </a:r>
            <a:r>
              <a:rPr lang="en-US" sz="3200" dirty="0"/>
              <a:t>9 years old </a:t>
            </a:r>
          </a:p>
          <a:p>
            <a:pPr marL="0" indent="0">
              <a:buNone/>
            </a:pPr>
            <a:r>
              <a:rPr lang="en-US" sz="3200" b="1" dirty="0"/>
              <a:t>Grade: </a:t>
            </a:r>
            <a:r>
              <a:rPr lang="en-US" sz="3200" dirty="0"/>
              <a:t>3</a:t>
            </a:r>
            <a:r>
              <a:rPr lang="en-US" sz="3200" baseline="30000" dirty="0"/>
              <a:t>rd</a:t>
            </a:r>
            <a:r>
              <a:rPr lang="en-US" sz="3200" dirty="0"/>
              <a:t> grade</a:t>
            </a:r>
          </a:p>
          <a:p>
            <a:pPr marL="0" indent="0">
              <a:buNone/>
            </a:pPr>
            <a:r>
              <a:rPr lang="en-US" sz="3200" b="1" dirty="0"/>
              <a:t>Gender: </a:t>
            </a:r>
            <a:r>
              <a:rPr lang="en-US" sz="3200" dirty="0"/>
              <a:t>Female</a:t>
            </a:r>
          </a:p>
          <a:p>
            <a:pPr marL="0" indent="0">
              <a:buNone/>
            </a:pPr>
            <a:r>
              <a:rPr lang="en-US" sz="3200" b="1" dirty="0"/>
              <a:t>Race: </a:t>
            </a:r>
            <a:r>
              <a:rPr lang="en-US" sz="3200" dirty="0"/>
              <a:t>African-American</a:t>
            </a:r>
          </a:p>
          <a:p>
            <a:pPr marL="0" indent="0">
              <a:buNone/>
            </a:pPr>
            <a:r>
              <a:rPr lang="en-US" sz="3200" b="1" dirty="0"/>
              <a:t>Home Life: </a:t>
            </a:r>
            <a:r>
              <a:rPr lang="en-US" sz="3200" dirty="0"/>
              <a:t>Nicki currently lives at home with her father and grandmother. She has three siblings, a brother and two sisters, who live with other relatives. Her mother is currently serving a 7-year prison sentence for drug related issues.</a:t>
            </a:r>
            <a:endParaRPr lang="en-US" sz="2800" dirty="0"/>
          </a:p>
        </p:txBody>
      </p:sp>
      <p:sp>
        <p:nvSpPr>
          <p:cNvPr id="6" name="Content Placeholder 2">
            <a:extLst>
              <a:ext uri="{FF2B5EF4-FFF2-40B4-BE49-F238E27FC236}">
                <a16:creationId xmlns:a16="http://schemas.microsoft.com/office/drawing/2014/main" id="{7C2FBE28-CCFC-FD4D-B141-AB66CD8401DF}"/>
              </a:ext>
            </a:extLst>
          </p:cNvPr>
          <p:cNvSpPr txBox="1">
            <a:spLocks/>
          </p:cNvSpPr>
          <p:nvPr/>
        </p:nvSpPr>
        <p:spPr>
          <a:xfrm>
            <a:off x="6385302" y="860465"/>
            <a:ext cx="5362413" cy="579750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2400" b="1" dirty="0"/>
              <a:t>Academic Strengths: </a:t>
            </a:r>
            <a:r>
              <a:rPr lang="en-US" dirty="0"/>
              <a:t>After reading the observations of Nicki, it is evident that she is a helpful student who can be responsible/trusted student in the classroom. Nicki also is listed as a very smart student. Lastly, Nicki seems to make friends easily and is liked by her peers. </a:t>
            </a:r>
            <a:r>
              <a:rPr lang="en-US" sz="2400" b="1" dirty="0"/>
              <a:t> </a:t>
            </a:r>
          </a:p>
          <a:p>
            <a:pPr lvl="0"/>
            <a:r>
              <a:rPr lang="en-US" sz="2400" b="1" dirty="0"/>
              <a:t>Areas of Need: </a:t>
            </a:r>
          </a:p>
          <a:p>
            <a:pPr marL="457200" lvl="0" indent="-457200">
              <a:buClr>
                <a:schemeClr val="tx1"/>
              </a:buClr>
              <a:buFont typeface="+mj-lt"/>
              <a:buAutoNum type="arabicPeriod"/>
            </a:pPr>
            <a:r>
              <a:rPr lang="en-US" dirty="0"/>
              <a:t>Increase level of respect towards cooperation and adults. </a:t>
            </a:r>
          </a:p>
          <a:p>
            <a:pPr marL="457200" lvl="0" indent="-457200">
              <a:buClr>
                <a:schemeClr val="tx1"/>
              </a:buClr>
              <a:buFont typeface="+mj-lt"/>
              <a:buAutoNum type="arabicPeriod"/>
            </a:pPr>
            <a:r>
              <a:rPr lang="en-US" dirty="0"/>
              <a:t>Increase the frequency of positive interactions with school staff and peers. </a:t>
            </a:r>
          </a:p>
          <a:p>
            <a:pPr marL="457200" indent="-457200">
              <a:buClr>
                <a:schemeClr val="tx1"/>
              </a:buClr>
              <a:buFont typeface="+mj-lt"/>
              <a:buAutoNum type="arabicPeriod"/>
            </a:pPr>
            <a:r>
              <a:rPr lang="en-US" dirty="0"/>
              <a:t>Increase positive behavior decisions in the classroom and confidence in the student that they can make good decisions in the classroom.</a:t>
            </a:r>
          </a:p>
          <a:p>
            <a:pPr marL="457200" lvl="0" indent="-457200">
              <a:buClr>
                <a:schemeClr val="tx1"/>
              </a:buClr>
              <a:buFont typeface="+mj-lt"/>
              <a:buAutoNum type="arabicPeriod"/>
            </a:pPr>
            <a:endParaRPr lang="en-US" dirty="0"/>
          </a:p>
        </p:txBody>
      </p:sp>
    </p:spTree>
    <p:extLst>
      <p:ext uri="{BB962C8B-B14F-4D97-AF65-F5344CB8AC3E}">
        <p14:creationId xmlns:p14="http://schemas.microsoft.com/office/powerpoint/2010/main" val="410824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ED11-23BC-8E4F-B426-B6E3EE8979A4}"/>
              </a:ext>
            </a:extLst>
          </p:cNvPr>
          <p:cNvSpPr>
            <a:spLocks noGrp="1"/>
          </p:cNvSpPr>
          <p:nvPr>
            <p:ph type="title"/>
          </p:nvPr>
        </p:nvSpPr>
        <p:spPr/>
        <p:txBody>
          <a:bodyPr/>
          <a:lstStyle/>
          <a:p>
            <a:r>
              <a:rPr lang="en-US" dirty="0"/>
              <a:t>Classroom context</a:t>
            </a:r>
          </a:p>
        </p:txBody>
      </p:sp>
      <p:sp>
        <p:nvSpPr>
          <p:cNvPr id="3" name="Content Placeholder 2">
            <a:extLst>
              <a:ext uri="{FF2B5EF4-FFF2-40B4-BE49-F238E27FC236}">
                <a16:creationId xmlns:a16="http://schemas.microsoft.com/office/drawing/2014/main" id="{CF65A09B-B2A9-5542-B5E0-CB23238304AA}"/>
              </a:ext>
            </a:extLst>
          </p:cNvPr>
          <p:cNvSpPr>
            <a:spLocks noGrp="1"/>
          </p:cNvSpPr>
          <p:nvPr>
            <p:ph idx="1"/>
          </p:nvPr>
        </p:nvSpPr>
        <p:spPr>
          <a:xfrm>
            <a:off x="812292" y="2084832"/>
            <a:ext cx="5071872" cy="4187952"/>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ctr"/>
            <a:r>
              <a:rPr lang="en-US" b="1" u="sng" dirty="0">
                <a:solidFill>
                  <a:schemeClr val="tx1"/>
                </a:solidFill>
              </a:rPr>
              <a:t>Daily Routine:</a:t>
            </a:r>
          </a:p>
          <a:p>
            <a:pPr lvl="0"/>
            <a:r>
              <a:rPr lang="en-US" dirty="0"/>
              <a:t>8:00-8:15 – Breakfast</a:t>
            </a:r>
          </a:p>
          <a:p>
            <a:pPr lvl="0"/>
            <a:r>
              <a:rPr lang="en-US" dirty="0"/>
              <a:t>8:15-8:30 – Morning Circle</a:t>
            </a:r>
          </a:p>
          <a:p>
            <a:pPr lvl="0"/>
            <a:r>
              <a:rPr lang="en-US" dirty="0"/>
              <a:t>8:30-10:30 – Literacy Block</a:t>
            </a:r>
          </a:p>
          <a:p>
            <a:pPr lvl="0"/>
            <a:r>
              <a:rPr lang="en-US" dirty="0"/>
              <a:t>10:30-10:45 – Recess </a:t>
            </a:r>
          </a:p>
          <a:p>
            <a:pPr lvl="0"/>
            <a:r>
              <a:rPr lang="en-US" dirty="0"/>
              <a:t>10:45-11:45 - Special</a:t>
            </a:r>
          </a:p>
          <a:p>
            <a:pPr lvl="0"/>
            <a:r>
              <a:rPr lang="en-US" dirty="0"/>
              <a:t>11:45-12:15: Lunch</a:t>
            </a:r>
          </a:p>
          <a:p>
            <a:pPr lvl="0"/>
            <a:r>
              <a:rPr lang="en-US" dirty="0"/>
              <a:t>12:15-2:15: Math</a:t>
            </a:r>
          </a:p>
          <a:p>
            <a:pPr lvl="0"/>
            <a:r>
              <a:rPr lang="en-US" dirty="0"/>
              <a:t>2:15-3:00 - Science/Social Studies </a:t>
            </a:r>
          </a:p>
          <a:p>
            <a:r>
              <a:rPr lang="en-US" dirty="0"/>
              <a:t>3:00-3:10 – Clean Up/ End of Day </a:t>
            </a:r>
            <a:r>
              <a:rPr lang="en-US" b="1" dirty="0">
                <a:solidFill>
                  <a:schemeClr val="accent1">
                    <a:lumMod val="50000"/>
                  </a:schemeClr>
                </a:solidFill>
              </a:rPr>
              <a:t> </a:t>
            </a:r>
          </a:p>
          <a:p>
            <a:endParaRPr lang="en-US" dirty="0"/>
          </a:p>
        </p:txBody>
      </p:sp>
      <p:sp>
        <p:nvSpPr>
          <p:cNvPr id="4" name="Content Placeholder 2">
            <a:extLst>
              <a:ext uri="{FF2B5EF4-FFF2-40B4-BE49-F238E27FC236}">
                <a16:creationId xmlns:a16="http://schemas.microsoft.com/office/drawing/2014/main" id="{07303257-48C6-3B4C-8249-9D6C4ADB45BD}"/>
              </a:ext>
            </a:extLst>
          </p:cNvPr>
          <p:cNvSpPr txBox="1">
            <a:spLocks/>
          </p:cNvSpPr>
          <p:nvPr/>
        </p:nvSpPr>
        <p:spPr>
          <a:xfrm>
            <a:off x="6637072" y="585216"/>
            <a:ext cx="5071872" cy="6001564"/>
          </a:xfrm>
          <a:prstGeom prst="rect">
            <a:avLst/>
          </a:prstGeom>
        </p:spPr>
        <p:style>
          <a:lnRef idx="1">
            <a:schemeClr val="accent2"/>
          </a:lnRef>
          <a:fillRef idx="2">
            <a:schemeClr val="accent2"/>
          </a:fillRef>
          <a:effectRef idx="1">
            <a:schemeClr val="accent2"/>
          </a:effectRef>
          <a:fontRef idx="minor">
            <a:schemeClr val="dk1"/>
          </a:fontRef>
        </p:style>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US" b="1" u="sng" dirty="0"/>
              <a:t>Other Classroom Information: </a:t>
            </a:r>
          </a:p>
          <a:p>
            <a:pPr>
              <a:buClr>
                <a:schemeClr val="tx1"/>
              </a:buClr>
              <a:buFont typeface="Arial" panose="020B0604020202020204" pitchFamily="34" charset="0"/>
              <a:buChar char="•"/>
            </a:pPr>
            <a:r>
              <a:rPr lang="en-US" dirty="0"/>
              <a:t> The classroom is made up of 24 students, 10 boys and 14 girls. </a:t>
            </a:r>
          </a:p>
          <a:p>
            <a:pPr>
              <a:buClr>
                <a:schemeClr val="tx1"/>
              </a:buClr>
              <a:buFont typeface="Arial" panose="020B0604020202020204" pitchFamily="34" charset="0"/>
              <a:buChar char="•"/>
            </a:pPr>
            <a:r>
              <a:rPr lang="en-US" dirty="0"/>
              <a:t> The elementary school is a Title-1 School.</a:t>
            </a:r>
          </a:p>
          <a:p>
            <a:pPr>
              <a:buClr>
                <a:schemeClr val="tx1"/>
              </a:buClr>
              <a:buFont typeface="Arial" panose="020B0604020202020204" pitchFamily="34" charset="0"/>
              <a:buChar char="•"/>
            </a:pPr>
            <a:r>
              <a:rPr lang="en-US" dirty="0"/>
              <a:t> 6 students have a 504 Plan (ADHD), 4 students with IEPS, and 12 English Language Learners. </a:t>
            </a:r>
          </a:p>
          <a:p>
            <a:pPr>
              <a:buClr>
                <a:schemeClr val="tx1"/>
              </a:buClr>
              <a:buFont typeface="Arial" panose="020B0604020202020204" pitchFamily="34" charset="0"/>
              <a:buChar char="•"/>
            </a:pPr>
            <a:r>
              <a:rPr lang="en-US" dirty="0"/>
              <a:t> The teacher has 8 years of experience. </a:t>
            </a:r>
          </a:p>
          <a:p>
            <a:pPr>
              <a:buClr>
                <a:schemeClr val="tx1"/>
              </a:buClr>
              <a:buFont typeface="Arial" panose="020B0604020202020204" pitchFamily="34" charset="0"/>
              <a:buChar char="•"/>
            </a:pPr>
            <a:r>
              <a:rPr lang="en-US" dirty="0"/>
              <a:t> Uses Class Dojo, Clip Charts, and “Bengal Bucks” as part of her classroom management system. She also allows for flexible seating, though her students do have assigned seats for the Literacy and Math Block. </a:t>
            </a:r>
          </a:p>
        </p:txBody>
      </p:sp>
    </p:spTree>
    <p:extLst>
      <p:ext uri="{BB962C8B-B14F-4D97-AF65-F5344CB8AC3E}">
        <p14:creationId xmlns:p14="http://schemas.microsoft.com/office/powerpoint/2010/main" val="265018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1DE443D-9A89-4F4F-B174-24C80A1E6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34E3164-F487-4F42-9E73-153A80BE3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3682D-B67D-8C41-B67E-B8A6AF9A1AD0}"/>
              </a:ext>
            </a:extLst>
          </p:cNvPr>
          <p:cNvSpPr>
            <a:spLocks noGrp="1"/>
          </p:cNvSpPr>
          <p:nvPr>
            <p:ph type="title"/>
          </p:nvPr>
        </p:nvSpPr>
        <p:spPr>
          <a:xfrm>
            <a:off x="531876" y="5448772"/>
            <a:ext cx="7772400" cy="914400"/>
          </a:xfrm>
        </p:spPr>
        <p:txBody>
          <a:bodyPr vert="horz" lIns="91440" tIns="45720" rIns="91440" bIns="45720" rtlCol="0" anchor="ctr">
            <a:normAutofit fontScale="90000"/>
          </a:bodyPr>
          <a:lstStyle/>
          <a:p>
            <a:pPr algn="r"/>
            <a:r>
              <a:rPr lang="en-US" spc="200" dirty="0">
                <a:solidFill>
                  <a:srgbClr val="FFFFFF"/>
                </a:solidFill>
              </a:rPr>
              <a:t>Strategy reccomendation#1 :</a:t>
            </a:r>
            <a:br>
              <a:rPr lang="en-US" spc="200" dirty="0">
                <a:solidFill>
                  <a:srgbClr val="FFFFFF"/>
                </a:solidFill>
              </a:rPr>
            </a:br>
            <a:r>
              <a:rPr lang="en-US" spc="200" dirty="0">
                <a:solidFill>
                  <a:srgbClr val="FFFFFF"/>
                </a:solidFill>
              </a:rPr>
              <a:t> </a:t>
            </a:r>
          </a:p>
        </p:txBody>
      </p:sp>
      <p:cxnSp>
        <p:nvCxnSpPr>
          <p:cNvPr id="27" name="Straight Connector 26">
            <a:extLst>
              <a:ext uri="{FF2B5EF4-FFF2-40B4-BE49-F238E27FC236}">
                <a16:creationId xmlns:a16="http://schemas.microsoft.com/office/drawing/2014/main" id="{A3301547-2A66-4702-AF5D-6FD5ED317F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45FF3CB-637D-7746-822E-8EDEB20EB53F}"/>
              </a:ext>
            </a:extLst>
          </p:cNvPr>
          <p:cNvSpPr/>
          <p:nvPr/>
        </p:nvSpPr>
        <p:spPr>
          <a:xfrm>
            <a:off x="8469427" y="5279488"/>
            <a:ext cx="3190697" cy="1200329"/>
          </a:xfrm>
          <a:prstGeom prst="rect">
            <a:avLst/>
          </a:prstGeom>
        </p:spPr>
        <p:txBody>
          <a:bodyPr wrap="square">
            <a:spAutoFit/>
          </a:bodyPr>
          <a:lstStyle/>
          <a:p>
            <a:r>
              <a:rPr lang="en-US" sz="3600">
                <a:solidFill>
                  <a:schemeClr val="bg1"/>
                </a:solidFill>
              </a:rPr>
              <a:t>Rubber-Band Challange</a:t>
            </a:r>
            <a:endParaRPr lang="en-US" sz="3600" dirty="0">
              <a:solidFill>
                <a:schemeClr val="bg1"/>
              </a:solidFill>
            </a:endParaRPr>
          </a:p>
        </p:txBody>
      </p:sp>
      <p:pic>
        <p:nvPicPr>
          <p:cNvPr id="11" name="Picture 10" descr="Table&#10;&#10;Description automatically generated">
            <a:extLst>
              <a:ext uri="{FF2B5EF4-FFF2-40B4-BE49-F238E27FC236}">
                <a16:creationId xmlns:a16="http://schemas.microsoft.com/office/drawing/2014/main" id="{3D92D2A0-494E-D34E-8B31-A45FECA562D8}"/>
              </a:ext>
            </a:extLst>
          </p:cNvPr>
          <p:cNvPicPr>
            <a:picLocks noChangeAspect="1"/>
          </p:cNvPicPr>
          <p:nvPr/>
        </p:nvPicPr>
        <p:blipFill rotWithShape="1">
          <a:blip r:embed="rId3"/>
          <a:srcRect l="6369" t="9985" r="7458" b="11485"/>
          <a:stretch/>
        </p:blipFill>
        <p:spPr>
          <a:xfrm>
            <a:off x="2068044" y="897945"/>
            <a:ext cx="8055912" cy="3296329"/>
          </a:xfrm>
          <a:prstGeom prst="rect">
            <a:avLst/>
          </a:prstGeom>
        </p:spPr>
      </p:pic>
    </p:spTree>
    <p:extLst>
      <p:ext uri="{BB962C8B-B14F-4D97-AF65-F5344CB8AC3E}">
        <p14:creationId xmlns:p14="http://schemas.microsoft.com/office/powerpoint/2010/main" val="263766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08EE-BF1E-B74D-BBEB-A51741128361}"/>
              </a:ext>
            </a:extLst>
          </p:cNvPr>
          <p:cNvSpPr>
            <a:spLocks noGrp="1"/>
          </p:cNvSpPr>
          <p:nvPr>
            <p:ph type="title"/>
          </p:nvPr>
        </p:nvSpPr>
        <p:spPr>
          <a:xfrm>
            <a:off x="822650" y="488191"/>
            <a:ext cx="9720072" cy="1499616"/>
          </a:xfrm>
        </p:spPr>
        <p:txBody>
          <a:bodyPr>
            <a:normAutofit/>
          </a:bodyPr>
          <a:lstStyle/>
          <a:p>
            <a:r>
              <a:rPr lang="en-US" sz="5400" dirty="0">
                <a:solidFill>
                  <a:schemeClr val="accent2"/>
                </a:solidFill>
              </a:rPr>
              <a:t>Strategy recommendation #1 : </a:t>
            </a:r>
            <a:br>
              <a:rPr lang="en-US" sz="5400" dirty="0">
                <a:solidFill>
                  <a:schemeClr val="accent2"/>
                </a:solidFill>
              </a:rPr>
            </a:br>
            <a:r>
              <a:rPr lang="en-US" sz="4800" dirty="0">
                <a:solidFill>
                  <a:schemeClr val="accent2"/>
                </a:solidFill>
              </a:rPr>
              <a:t>Rubber-Band challenge</a:t>
            </a:r>
            <a:endParaRPr lang="en-US" sz="5400" dirty="0">
              <a:solidFill>
                <a:schemeClr val="accent2"/>
              </a:solidFill>
            </a:endParaRPr>
          </a:p>
        </p:txBody>
      </p:sp>
      <p:sp>
        <p:nvSpPr>
          <p:cNvPr id="3" name="Content Placeholder 2">
            <a:extLst>
              <a:ext uri="{FF2B5EF4-FFF2-40B4-BE49-F238E27FC236}">
                <a16:creationId xmlns:a16="http://schemas.microsoft.com/office/drawing/2014/main" id="{2C1A9D62-0EC9-4C4E-9E54-08FBBDE5E82C}"/>
              </a:ext>
            </a:extLst>
          </p:cNvPr>
          <p:cNvSpPr>
            <a:spLocks noGrp="1"/>
          </p:cNvSpPr>
          <p:nvPr>
            <p:ph idx="1"/>
          </p:nvPr>
        </p:nvSpPr>
        <p:spPr>
          <a:xfrm>
            <a:off x="423621" y="1906271"/>
            <a:ext cx="5491564" cy="4750252"/>
          </a:xfrm>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US" sz="2000" b="1" dirty="0"/>
              <a:t>Summary</a:t>
            </a:r>
          </a:p>
          <a:p>
            <a:pPr marL="0" indent="0">
              <a:buNone/>
            </a:pPr>
            <a:r>
              <a:rPr lang="en-US" sz="2000" b="1" dirty="0"/>
              <a:t> </a:t>
            </a:r>
            <a:r>
              <a:rPr lang="en-US" sz="2000" dirty="0"/>
              <a:t>For this strategy, Nicki would be given six rubber-bands to put around her wrists every half hour. Each time she is reminded about her behavior (not returning to her seat, not following directions, talking out of turn), the student will transfer one rubber-band to their other wrist. At the end of the half-hour, the number of rubber-bands on the original wrist. If the student has at least one rubber band remining on the original wrist, they earn a “+”. For each “+” the student earns, they get a point. The student then can cash in their points for a reward that was created by the instructor. Gradually, you will release the number of rubber-bands the student begins with at the beginning of the half hour, until they only have 1-2. After this, the strategy can be discontinued. </a:t>
            </a:r>
            <a:endParaRPr lang="en-US" sz="2000" b="1" dirty="0"/>
          </a:p>
        </p:txBody>
      </p:sp>
      <p:sp>
        <p:nvSpPr>
          <p:cNvPr id="6" name="Rectangle 5">
            <a:extLst>
              <a:ext uri="{FF2B5EF4-FFF2-40B4-BE49-F238E27FC236}">
                <a16:creationId xmlns:a16="http://schemas.microsoft.com/office/drawing/2014/main" id="{31A7DE43-077A-2341-A6BB-AC5A6819E303}"/>
              </a:ext>
            </a:extLst>
          </p:cNvPr>
          <p:cNvSpPr/>
          <p:nvPr/>
        </p:nvSpPr>
        <p:spPr>
          <a:xfrm>
            <a:off x="6276815" y="1906271"/>
            <a:ext cx="5491564" cy="46166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b="1" dirty="0"/>
              <a:t>Analysis</a:t>
            </a:r>
          </a:p>
          <a:p>
            <a:r>
              <a:rPr lang="en-US" sz="2000" b="1" dirty="0"/>
              <a:t> </a:t>
            </a:r>
          </a:p>
          <a:p>
            <a:r>
              <a:rPr lang="en-US" sz="2000" dirty="0"/>
              <a:t>I believe this will be an effective strategy for Nicki. This allows the teacher to make a quick check on her behavior, while also allowing Nicki to see how she is doing throughout the day. This will also allow for her to still makes some behavior mistakes in the beginning, while still be rewarded for her good behavior. From a teacher perspective, this can build a healthy student/teacher relationship. Overall, this strategy implements a great gradual release model that is achievable by this student.</a:t>
            </a:r>
          </a:p>
          <a:p>
            <a:endParaRPr lang="en-US" sz="1700" dirty="0"/>
          </a:p>
          <a:p>
            <a:endParaRPr lang="en-US" sz="1700" dirty="0"/>
          </a:p>
          <a:p>
            <a:endParaRPr lang="en-US" sz="2000" b="1" dirty="0"/>
          </a:p>
        </p:txBody>
      </p:sp>
    </p:spTree>
    <p:extLst>
      <p:ext uri="{BB962C8B-B14F-4D97-AF65-F5344CB8AC3E}">
        <p14:creationId xmlns:p14="http://schemas.microsoft.com/office/powerpoint/2010/main" val="262474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1DE443D-9A89-4F4F-B174-24C80A1E6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34E3164-F487-4F42-9E73-153A80BE3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3682D-B67D-8C41-B67E-B8A6AF9A1AD0}"/>
              </a:ext>
            </a:extLst>
          </p:cNvPr>
          <p:cNvSpPr>
            <a:spLocks noGrp="1"/>
          </p:cNvSpPr>
          <p:nvPr>
            <p:ph type="title"/>
          </p:nvPr>
        </p:nvSpPr>
        <p:spPr>
          <a:xfrm>
            <a:off x="531876" y="5448772"/>
            <a:ext cx="7772400" cy="914400"/>
          </a:xfrm>
        </p:spPr>
        <p:txBody>
          <a:bodyPr vert="horz" lIns="91440" tIns="45720" rIns="91440" bIns="45720" rtlCol="0" anchor="ctr">
            <a:normAutofit fontScale="90000"/>
          </a:bodyPr>
          <a:lstStyle/>
          <a:p>
            <a:pPr algn="r"/>
            <a:r>
              <a:rPr lang="en-US" spc="200" dirty="0">
                <a:solidFill>
                  <a:srgbClr val="FFFFFF"/>
                </a:solidFill>
              </a:rPr>
              <a:t>Strategy reccomendation#2 :</a:t>
            </a:r>
            <a:br>
              <a:rPr lang="en-US" spc="200" dirty="0">
                <a:solidFill>
                  <a:srgbClr val="FFFFFF"/>
                </a:solidFill>
              </a:rPr>
            </a:br>
            <a:r>
              <a:rPr lang="en-US" spc="200" dirty="0">
                <a:solidFill>
                  <a:srgbClr val="FFFFFF"/>
                </a:solidFill>
              </a:rPr>
              <a:t> </a:t>
            </a:r>
          </a:p>
        </p:txBody>
      </p:sp>
      <p:cxnSp>
        <p:nvCxnSpPr>
          <p:cNvPr id="27" name="Straight Connector 26">
            <a:extLst>
              <a:ext uri="{FF2B5EF4-FFF2-40B4-BE49-F238E27FC236}">
                <a16:creationId xmlns:a16="http://schemas.microsoft.com/office/drawing/2014/main" id="{A3301547-2A66-4702-AF5D-6FD5ED317F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45FF3CB-637D-7746-822E-8EDEB20EB53F}"/>
              </a:ext>
            </a:extLst>
          </p:cNvPr>
          <p:cNvSpPr/>
          <p:nvPr/>
        </p:nvSpPr>
        <p:spPr>
          <a:xfrm>
            <a:off x="8469427" y="5279488"/>
            <a:ext cx="3190697" cy="646331"/>
          </a:xfrm>
          <a:prstGeom prst="rect">
            <a:avLst/>
          </a:prstGeom>
        </p:spPr>
        <p:txBody>
          <a:bodyPr wrap="square">
            <a:spAutoFit/>
          </a:bodyPr>
          <a:lstStyle/>
          <a:p>
            <a:r>
              <a:rPr lang="en-US" sz="3600" dirty="0">
                <a:solidFill>
                  <a:schemeClr val="bg1"/>
                </a:solidFill>
              </a:rPr>
              <a:t>Class Pass</a:t>
            </a:r>
          </a:p>
        </p:txBody>
      </p:sp>
      <p:pic>
        <p:nvPicPr>
          <p:cNvPr id="10" name="Picture 9" descr="Graphical user interface, application&#10;&#10;Description automatically generated">
            <a:extLst>
              <a:ext uri="{FF2B5EF4-FFF2-40B4-BE49-F238E27FC236}">
                <a16:creationId xmlns:a16="http://schemas.microsoft.com/office/drawing/2014/main" id="{54F56112-D42A-8F47-B946-592C955712DD}"/>
              </a:ext>
            </a:extLst>
          </p:cNvPr>
          <p:cNvPicPr>
            <a:picLocks noChangeAspect="1"/>
          </p:cNvPicPr>
          <p:nvPr/>
        </p:nvPicPr>
        <p:blipFill>
          <a:blip r:embed="rId3"/>
          <a:stretch>
            <a:fillRect/>
          </a:stretch>
        </p:blipFill>
        <p:spPr>
          <a:xfrm>
            <a:off x="3084163" y="306636"/>
            <a:ext cx="4974956" cy="4265362"/>
          </a:xfrm>
          <a:prstGeom prst="rect">
            <a:avLst/>
          </a:prstGeom>
        </p:spPr>
      </p:pic>
    </p:spTree>
    <p:extLst>
      <p:ext uri="{BB962C8B-B14F-4D97-AF65-F5344CB8AC3E}">
        <p14:creationId xmlns:p14="http://schemas.microsoft.com/office/powerpoint/2010/main" val="235551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FDB9-1585-134E-BD48-8A3CBC1CFF35}"/>
              </a:ext>
            </a:extLst>
          </p:cNvPr>
          <p:cNvSpPr>
            <a:spLocks noGrp="1"/>
          </p:cNvSpPr>
          <p:nvPr>
            <p:ph type="title"/>
          </p:nvPr>
        </p:nvSpPr>
        <p:spPr>
          <a:xfrm>
            <a:off x="915668" y="457397"/>
            <a:ext cx="9720072" cy="1499616"/>
          </a:xfrm>
        </p:spPr>
        <p:txBody>
          <a:bodyPr/>
          <a:lstStyle/>
          <a:p>
            <a:r>
              <a:rPr lang="en-US" dirty="0">
                <a:solidFill>
                  <a:schemeClr val="accent2"/>
                </a:solidFill>
              </a:rPr>
              <a:t>Strategy recommendation #2</a:t>
            </a:r>
          </a:p>
        </p:txBody>
      </p:sp>
      <p:sp>
        <p:nvSpPr>
          <p:cNvPr id="3" name="Content Placeholder 2">
            <a:extLst>
              <a:ext uri="{FF2B5EF4-FFF2-40B4-BE49-F238E27FC236}">
                <a16:creationId xmlns:a16="http://schemas.microsoft.com/office/drawing/2014/main" id="{D7FEE6D7-418A-414C-AE4C-945A9EDE8D84}"/>
              </a:ext>
            </a:extLst>
          </p:cNvPr>
          <p:cNvSpPr>
            <a:spLocks noGrp="1"/>
          </p:cNvSpPr>
          <p:nvPr>
            <p:ph idx="1"/>
          </p:nvPr>
        </p:nvSpPr>
        <p:spPr>
          <a:xfrm>
            <a:off x="320298" y="1957013"/>
            <a:ext cx="5775702" cy="4573777"/>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lgn="ctr">
              <a:lnSpc>
                <a:spcPct val="120000"/>
              </a:lnSpc>
              <a:buNone/>
            </a:pPr>
            <a:r>
              <a:rPr lang="en-US" b="1" dirty="0"/>
              <a:t>Summary</a:t>
            </a:r>
          </a:p>
          <a:p>
            <a:pPr marL="0" indent="0">
              <a:lnSpc>
                <a:spcPct val="120000"/>
              </a:lnSpc>
              <a:buNone/>
            </a:pPr>
            <a:r>
              <a:rPr lang="en-US" dirty="0"/>
              <a:t>The strategy “Class Pass” is helpful for disruptive classroom behaviors. The teacher allots a certain number of class passes per day that the student can use. The student can use a pass by signaling to the teacher using a method that was discussed between this student and the teacher. When on a break, the student will give one of their passes to the teacher and can move to the set “break” location within the school. While on the break, the student will have a timer set and will return to instructional time when the timer runs out. At the end of the day, the teacher will check in with the student on the number of passes they still have remining. If the student has left over passes, they can choose from the “reward menu” that is also used in the rubber-band activity. To promote increased work tolerance, however, the student is also given an incentive to retain passes unused to redeem later for rewards. </a:t>
            </a:r>
          </a:p>
          <a:p>
            <a:pPr marL="0" indent="0">
              <a:buNone/>
            </a:pPr>
            <a:endParaRPr lang="en-US" dirty="0"/>
          </a:p>
          <a:p>
            <a:pPr marL="0" indent="0">
              <a:buNone/>
            </a:pPr>
            <a:endParaRPr lang="en-US" dirty="0"/>
          </a:p>
          <a:p>
            <a:endParaRPr lang="en-US" b="1" dirty="0"/>
          </a:p>
          <a:p>
            <a:endParaRPr lang="en-US" dirty="0"/>
          </a:p>
        </p:txBody>
      </p:sp>
      <p:sp>
        <p:nvSpPr>
          <p:cNvPr id="6" name="Rectangle 5">
            <a:extLst>
              <a:ext uri="{FF2B5EF4-FFF2-40B4-BE49-F238E27FC236}">
                <a16:creationId xmlns:a16="http://schemas.microsoft.com/office/drawing/2014/main" id="{F8F5DBE7-FAAB-0E45-8C95-3CD796D11DD1}"/>
              </a:ext>
            </a:extLst>
          </p:cNvPr>
          <p:cNvSpPr/>
          <p:nvPr/>
        </p:nvSpPr>
        <p:spPr>
          <a:xfrm>
            <a:off x="6416297" y="1957013"/>
            <a:ext cx="5295203" cy="453970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700" b="1" dirty="0"/>
              <a:t>Analysis</a:t>
            </a:r>
          </a:p>
          <a:p>
            <a:r>
              <a:rPr lang="en-US" sz="1600" b="1" dirty="0"/>
              <a:t> </a:t>
            </a:r>
          </a:p>
          <a:p>
            <a:r>
              <a:rPr lang="en-US" sz="1600" dirty="0"/>
              <a:t>I believe this strategy will be helpful for this student. Being this student comes from trauma, this pass allows them to take a break when they are feeling overwhelmed in the classroom. This also allows for less disruptions in the general classroom. The teacher will “train” this student on the class passes by going over clear expectations, modeling the use of the pass, and inform the student when these breaks are not permitted. The student receives a certain number of passes, approved break activates, length of break time and a reward menu.  This strategy can build student reasonability, teacher/student relationship, and accountability. The number of passes can be discontinued as behavior improves. </a:t>
            </a:r>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411440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1DE443D-9A89-4F4F-B174-24C80A1E6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34E3164-F487-4F42-9E73-153A80BE3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3682D-B67D-8C41-B67E-B8A6AF9A1AD0}"/>
              </a:ext>
            </a:extLst>
          </p:cNvPr>
          <p:cNvSpPr>
            <a:spLocks noGrp="1"/>
          </p:cNvSpPr>
          <p:nvPr>
            <p:ph type="title"/>
          </p:nvPr>
        </p:nvSpPr>
        <p:spPr>
          <a:xfrm>
            <a:off x="531876" y="5448772"/>
            <a:ext cx="7772400" cy="914400"/>
          </a:xfrm>
        </p:spPr>
        <p:txBody>
          <a:bodyPr vert="horz" lIns="91440" tIns="45720" rIns="91440" bIns="45720" rtlCol="0" anchor="ctr">
            <a:normAutofit fontScale="90000"/>
          </a:bodyPr>
          <a:lstStyle/>
          <a:p>
            <a:pPr algn="r"/>
            <a:r>
              <a:rPr lang="en-US" spc="200" dirty="0">
                <a:solidFill>
                  <a:srgbClr val="FFFFFF"/>
                </a:solidFill>
              </a:rPr>
              <a:t>Strategy reccomendation#3 :</a:t>
            </a:r>
            <a:br>
              <a:rPr lang="en-US" spc="200" dirty="0">
                <a:solidFill>
                  <a:srgbClr val="FFFFFF"/>
                </a:solidFill>
              </a:rPr>
            </a:br>
            <a:r>
              <a:rPr lang="en-US" spc="200" dirty="0">
                <a:solidFill>
                  <a:srgbClr val="FFFFFF"/>
                </a:solidFill>
              </a:rPr>
              <a:t> </a:t>
            </a:r>
          </a:p>
        </p:txBody>
      </p:sp>
      <p:cxnSp>
        <p:nvCxnSpPr>
          <p:cNvPr id="27" name="Straight Connector 26">
            <a:extLst>
              <a:ext uri="{FF2B5EF4-FFF2-40B4-BE49-F238E27FC236}">
                <a16:creationId xmlns:a16="http://schemas.microsoft.com/office/drawing/2014/main" id="{A3301547-2A66-4702-AF5D-6FD5ED317F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45FF3CB-637D-7746-822E-8EDEB20EB53F}"/>
              </a:ext>
            </a:extLst>
          </p:cNvPr>
          <p:cNvSpPr/>
          <p:nvPr/>
        </p:nvSpPr>
        <p:spPr>
          <a:xfrm>
            <a:off x="8469427" y="5279488"/>
            <a:ext cx="3190697" cy="646331"/>
          </a:xfrm>
          <a:prstGeom prst="rect">
            <a:avLst/>
          </a:prstGeom>
        </p:spPr>
        <p:txBody>
          <a:bodyPr wrap="square">
            <a:spAutoFit/>
          </a:bodyPr>
          <a:lstStyle/>
          <a:p>
            <a:r>
              <a:rPr lang="en-US" sz="3600" dirty="0">
                <a:solidFill>
                  <a:schemeClr val="bg1"/>
                </a:solidFill>
              </a:rPr>
              <a:t>Active Listening</a:t>
            </a:r>
          </a:p>
        </p:txBody>
      </p:sp>
      <p:pic>
        <p:nvPicPr>
          <p:cNvPr id="2050" name="Picture 2" descr="5 Tenets Of Active Listening — Business Analyst Learnings">
            <a:extLst>
              <a:ext uri="{FF2B5EF4-FFF2-40B4-BE49-F238E27FC236}">
                <a16:creationId xmlns:a16="http://schemas.microsoft.com/office/drawing/2014/main" id="{36536717-044C-9A4C-A5DD-E632A0DE928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299" b="89986" l="3600" r="96100">
                        <a14:foregroundMark x1="7300" y1="83405" x2="6700" y2="59943"/>
                        <a14:foregroundMark x1="6700" y1="59943" x2="2500" y2="40343"/>
                        <a14:foregroundMark x1="2500" y1="40343" x2="4300" y2="29041"/>
                        <a14:foregroundMark x1="4300" y1="29041" x2="8600" y2="22031"/>
                        <a14:foregroundMark x1="8600" y1="22031" x2="13000" y2="18455"/>
                        <a14:foregroundMark x1="13000" y1="18455" x2="19100" y2="17024"/>
                        <a14:foregroundMark x1="19100" y1="17024" x2="26300" y2="18455"/>
                        <a14:foregroundMark x1="26300" y1="18455" x2="37300" y2="28040"/>
                        <a14:foregroundMark x1="38544" y1="33474" x2="39200" y2="36338"/>
                        <a14:foregroundMark x1="38461" y1="42586" x2="38100" y2="45637"/>
                        <a14:foregroundMark x1="39200" y1="36338" x2="38859" y2="39219"/>
                        <a14:foregroundMark x1="38100" y1="45637" x2="39600" y2="66667"/>
                        <a14:foregroundMark x1="39600" y1="66667" x2="21300" y2="85694"/>
                        <a14:foregroundMark x1="21300" y1="85694" x2="10200" y2="85408"/>
                        <a14:foregroundMark x1="10200" y1="85408" x2="6700" y2="84549"/>
                        <a14:foregroundMark x1="38400" y1="63090" x2="43300" y2="62804"/>
                        <a14:foregroundMark x1="43300" y1="62804" x2="46200" y2="56080"/>
                        <a14:foregroundMark x1="46800" y1="61516" x2="50300" y2="61087"/>
                        <a14:foregroundMark x1="50900" y1="55079" x2="56200" y2="55365"/>
                        <a14:foregroundMark x1="56200" y1="55365" x2="61100" y2="54936"/>
                        <a14:foregroundMark x1="61100" y1="54936" x2="61500" y2="54506"/>
                        <a14:foregroundMark x1="68300" y1="64807" x2="63200" y2="49928"/>
                        <a14:foregroundMark x1="63200" y1="49928" x2="62900" y2="40629"/>
                        <a14:foregroundMark x1="62900" y1="40629" x2="65400" y2="30329"/>
                        <a14:foregroundMark x1="65400" y1="30329" x2="69000" y2="23462"/>
                        <a14:foregroundMark x1="69000" y1="23462" x2="74600" y2="18169"/>
                        <a14:foregroundMark x1="74600" y1="18169" x2="82300" y2="16309"/>
                        <a14:foregroundMark x1="82300" y1="16309" x2="88400" y2="23605"/>
                        <a14:foregroundMark x1="88400" y1="23605" x2="93500" y2="57055"/>
                        <a14:foregroundMark x1="90100" y1="74964" x2="85000" y2="80258"/>
                        <a14:foregroundMark x1="85000" y1="80258" x2="77900" y2="78398"/>
                        <a14:foregroundMark x1="71785" y1="68132" x2="68100" y2="61946"/>
                        <a14:foregroundMark x1="77900" y1="78398" x2="72589" y2="69481"/>
                        <a14:foregroundMark x1="68100" y1="61946" x2="68100" y2="61946"/>
                        <a14:foregroundMark x1="95000" y1="83119" x2="90500" y2="79828"/>
                        <a14:foregroundMark x1="90500" y1="79828" x2="90100" y2="79256"/>
                        <a14:foregroundMark x1="92100" y1="49928" x2="91300" y2="34764"/>
                        <a14:foregroundMark x1="91300" y1="34764" x2="96100" y2="37482"/>
                        <a14:foregroundMark x1="96100" y1="37482" x2="94800" y2="43634"/>
                        <a14:foregroundMark x1="3600" y1="50501" x2="4500" y2="29614"/>
                        <a14:foregroundMark x1="68200" y1="39628" x2="66200" y2="41059"/>
                        <a14:foregroundMark x1="32500" y1="40343" x2="33600" y2="42060"/>
                        <a14:backgroundMark x1="38700" y1="43634" x2="37900" y2="29041"/>
                        <a14:backgroundMark x1="37900" y1="29041" x2="36000" y2="23891"/>
                        <a14:backgroundMark x1="92300" y1="70959" x2="92100" y2="63805"/>
                        <a14:backgroundMark x1="92100" y1="63805" x2="93700" y2="58512"/>
                        <a14:backgroundMark x1="91800" y1="56938" x2="91000" y2="71817"/>
                        <a14:backgroundMark x1="93900" y1="62804" x2="93100" y2="56080"/>
                        <a14:backgroundMark x1="93400" y1="56938" x2="92900" y2="63948"/>
                        <a14:backgroundMark x1="92900" y1="63948" x2="92800" y2="64378"/>
                        <a14:backgroundMark x1="93700" y1="56938" x2="92600" y2="55365"/>
                        <a14:backgroundMark x1="90900" y1="72818" x2="92100" y2="72103"/>
                        <a14:backgroundMark x1="94000" y1="54506" x2="94300" y2="53505"/>
                        <a14:backgroundMark x1="93100" y1="56509" x2="92900" y2="55794"/>
                        <a14:backgroundMark x1="74400" y1="74964" x2="71700" y2="67811"/>
                        <a14:backgroundMark x1="75100" y1="74821" x2="73100" y2="68097"/>
                        <a14:backgroundMark x1="73100" y1="68097" x2="72500" y2="67382"/>
                      </a14:backgroundRemoval>
                    </a14:imgEffect>
                  </a14:imgLayer>
                </a14:imgProps>
              </a:ext>
              <a:ext uri="{28A0092B-C50C-407E-A947-70E740481C1C}">
                <a14:useLocalDpi xmlns:a14="http://schemas.microsoft.com/office/drawing/2010/main" val="0"/>
              </a:ext>
            </a:extLst>
          </a:blip>
          <a:srcRect/>
          <a:stretch>
            <a:fillRect/>
          </a:stretch>
        </p:blipFill>
        <p:spPr bwMode="auto">
          <a:xfrm>
            <a:off x="2495227" y="388864"/>
            <a:ext cx="6956317" cy="438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28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7E9A-32DB-E642-A70B-367911F12DB1}"/>
              </a:ext>
            </a:extLst>
          </p:cNvPr>
          <p:cNvSpPr>
            <a:spLocks noGrp="1"/>
          </p:cNvSpPr>
          <p:nvPr>
            <p:ph type="title"/>
          </p:nvPr>
        </p:nvSpPr>
        <p:spPr/>
        <p:txBody>
          <a:bodyPr/>
          <a:lstStyle/>
          <a:p>
            <a:r>
              <a:rPr lang="en-US" dirty="0"/>
              <a:t>Strategy recommendation #3</a:t>
            </a:r>
          </a:p>
        </p:txBody>
      </p:sp>
      <p:sp>
        <p:nvSpPr>
          <p:cNvPr id="7" name="Content Placeholder 2">
            <a:extLst>
              <a:ext uri="{FF2B5EF4-FFF2-40B4-BE49-F238E27FC236}">
                <a16:creationId xmlns:a16="http://schemas.microsoft.com/office/drawing/2014/main" id="{791E1FD7-13B5-DF47-9CCA-C801C5043D97}"/>
              </a:ext>
            </a:extLst>
          </p:cNvPr>
          <p:cNvSpPr>
            <a:spLocks noGrp="1"/>
          </p:cNvSpPr>
          <p:nvPr>
            <p:ph idx="1"/>
          </p:nvPr>
        </p:nvSpPr>
        <p:spPr>
          <a:xfrm>
            <a:off x="6238067" y="1957012"/>
            <a:ext cx="5775702" cy="4573777"/>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lnSpc>
                <a:spcPct val="120000"/>
              </a:lnSpc>
              <a:buNone/>
            </a:pPr>
            <a:r>
              <a:rPr lang="en-US" b="1" dirty="0"/>
              <a:t>Analysis</a:t>
            </a:r>
          </a:p>
          <a:p>
            <a:pPr marL="0" indent="0">
              <a:buNone/>
            </a:pPr>
            <a:r>
              <a:rPr lang="en-US" sz="1700" dirty="0"/>
              <a:t>I believe this strategy will be helpful in creating a positive relationship between Nicki and her teacher. One of the most important ways to manage a defiant student is to have a strong relationship with that student. If the teacher and student are constantly in a power struggle, the behavior may worsen, and the entire classroom could become off task. For Nicki, this could show her that adults in power are not to fear or become frustrated by but want the best for them in the classroom. Nicki will feel heard when she is having a behavior issue instead of being shut down by the teacher. Note, though, that active listening does not imply that you necessarily agree with the student's point of view. Rather, it shows that you fully comprehend that viewpoint. Students tend to view teachers who practice active listening as being empathic, respectful, and caring individuals.</a:t>
            </a:r>
          </a:p>
          <a:p>
            <a:pPr marL="0" indent="0">
              <a:buNone/>
            </a:pPr>
            <a:endParaRPr lang="en-US" dirty="0"/>
          </a:p>
          <a:p>
            <a:endParaRPr lang="en-US" b="1" dirty="0"/>
          </a:p>
          <a:p>
            <a:endParaRPr lang="en-US" dirty="0"/>
          </a:p>
        </p:txBody>
      </p:sp>
      <p:pic>
        <p:nvPicPr>
          <p:cNvPr id="11" name="Picture 10" descr="Text&#10;&#10;Description automatically generated">
            <a:extLst>
              <a:ext uri="{FF2B5EF4-FFF2-40B4-BE49-F238E27FC236}">
                <a16:creationId xmlns:a16="http://schemas.microsoft.com/office/drawing/2014/main" id="{0BDC87E0-C230-4E46-A831-B81C719D4CA1}"/>
              </a:ext>
            </a:extLst>
          </p:cNvPr>
          <p:cNvPicPr>
            <a:picLocks noChangeAspect="1"/>
          </p:cNvPicPr>
          <p:nvPr/>
        </p:nvPicPr>
        <p:blipFill>
          <a:blip r:embed="rId2"/>
          <a:stretch>
            <a:fillRect/>
          </a:stretch>
        </p:blipFill>
        <p:spPr>
          <a:xfrm>
            <a:off x="314325" y="1747838"/>
            <a:ext cx="5775702" cy="4938712"/>
          </a:xfrm>
          <a:prstGeom prst="rect">
            <a:avLst/>
          </a:prstGeom>
        </p:spPr>
      </p:pic>
    </p:spTree>
    <p:extLst>
      <p:ext uri="{BB962C8B-B14F-4D97-AF65-F5344CB8AC3E}">
        <p14:creationId xmlns:p14="http://schemas.microsoft.com/office/powerpoint/2010/main" val="1016614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otalTime>557</TotalTime>
  <Words>1765</Words>
  <Application>Microsoft Macintosh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Tw Cen MT</vt:lpstr>
      <vt:lpstr>Tw Cen MT Condensed</vt:lpstr>
      <vt:lpstr>Wingdings 3</vt:lpstr>
      <vt:lpstr>Integral</vt:lpstr>
      <vt:lpstr>Student Case Study</vt:lpstr>
      <vt:lpstr>Participant information</vt:lpstr>
      <vt:lpstr>Classroom context</vt:lpstr>
      <vt:lpstr>Strategy reccomendation#1 :  </vt:lpstr>
      <vt:lpstr>Strategy recommendation #1 :  Rubber-Band challenge</vt:lpstr>
      <vt:lpstr>Strategy reccomendation#2 :  </vt:lpstr>
      <vt:lpstr>Strategy recommendation #2</vt:lpstr>
      <vt:lpstr>Strategy reccomendation#3 :  </vt:lpstr>
      <vt:lpstr>Strategy recommendation #3</vt:lpstr>
      <vt:lpstr>Strategy reccomendation#4 :  </vt:lpstr>
      <vt:lpstr>Strategy recommendation #4</vt:lpstr>
      <vt:lpstr>Conclusions</vt:lpstr>
      <vt:lpstr>Recommendations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Case Study</dc:title>
  <dc:creator>Kaitlyn P. Rzepka</dc:creator>
  <cp:lastModifiedBy>Kaitlyn P. Rzepka</cp:lastModifiedBy>
  <cp:revision>3</cp:revision>
  <dcterms:created xsi:type="dcterms:W3CDTF">2020-11-16T16:22:54Z</dcterms:created>
  <dcterms:modified xsi:type="dcterms:W3CDTF">2020-11-18T00:58:31Z</dcterms:modified>
</cp:coreProperties>
</file>