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62" r:id="rId2"/>
    <p:sldId id="267" r:id="rId3"/>
    <p:sldId id="268" r:id="rId4"/>
  </p:sldIdLst>
  <p:sldSz cx="7772400" cy="10058400"/>
  <p:notesSz cx="6858000" cy="9144000"/>
  <p:embeddedFontLst>
    <p:embeddedFont>
      <p:font typeface="Cookie" panose="02000000000000000000" pitchFamily="2" charset="77"/>
      <p:regular r:id="rId6"/>
    </p:embeddedFont>
    <p:embeddedFont>
      <p:font typeface="Fjalla One" panose="02000506040000020004" pitchFamily="2" charset="0"/>
      <p:regular r:id="rId7"/>
    </p:embeddedFont>
    <p:embeddedFont>
      <p:font typeface="Raleway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2E893-B5EA-44D0-AE49-5B0230B58AFE}" v="35" dt="2020-07-17T00:36:19.182"/>
    <p1510:client id="{4B6E623C-6028-4516-9A98-3EA664F5E974}" v="2" dt="2020-07-17T00:51:36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Grid="0">
      <p:cViewPr varScale="1">
        <p:scale>
          <a:sx n="61" d="100"/>
          <a:sy n="61" d="100"/>
        </p:scale>
        <p:origin x="2840" y="2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3acd10d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3acd10d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c3acd10d2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c3acd10d2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c3acd10d2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c3acd10d2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/>
        </p:nvSpPr>
        <p:spPr>
          <a:xfrm>
            <a:off x="382500" y="1867700"/>
            <a:ext cx="7007400" cy="7759500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91425" rIns="2743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700" dirty="0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rPr>
              <a:t>Dear Parents, </a:t>
            </a:r>
            <a:endParaRPr sz="1600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Hello! My name is Katie </a:t>
            </a:r>
            <a:r>
              <a:rPr lang="en-US" sz="1800" dirty="0">
                <a:latin typeface="Raleway"/>
                <a:ea typeface="Raleway"/>
                <a:cs typeface="Raleway"/>
                <a:sym typeface="Raleway"/>
              </a:rPr>
              <a:t>Rzepka,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 and </a:t>
            </a:r>
            <a:r>
              <a:rPr lang="en-US" sz="1800" dirty="0">
                <a:latin typeface="Raleway"/>
                <a:ea typeface="Raleway"/>
                <a:cs typeface="Raleway"/>
                <a:sym typeface="Raleway"/>
              </a:rPr>
              <a:t>I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 will be  your child's 4</a:t>
            </a:r>
            <a:r>
              <a:rPr lang="en" sz="1800" baseline="30000" dirty="0">
                <a:latin typeface="Raleway"/>
                <a:ea typeface="Raleway"/>
                <a:cs typeface="Raleway"/>
                <a:sym typeface="Raleway"/>
              </a:rPr>
              <a:t>th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 grade student teacher for the 2020-2021 school year! </a:t>
            </a:r>
            <a:r>
              <a:rPr lang="en-US" sz="1800" dirty="0">
                <a:latin typeface="Raleway"/>
                <a:ea typeface="Raleway"/>
                <a:cs typeface="Raleway"/>
                <a:sym typeface="Raleway"/>
              </a:rPr>
              <a:t>I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 am looking forward to meeting </a:t>
            </a:r>
            <a:r>
              <a:rPr lang="en-US" sz="1800" dirty="0">
                <a:latin typeface="Raleway"/>
                <a:ea typeface="Raleway"/>
                <a:cs typeface="Raleway"/>
                <a:sym typeface="Raleway"/>
              </a:rPr>
              <a:t>all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 your wonderful children and spending all year with them! </a:t>
            </a:r>
          </a:p>
          <a:p>
            <a:pPr marL="0" lvl="0" indent="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Currently, I am a student at Grand Valley State University pursing a degree in Mathematics and Education. Following my graduation in 2021, I will receive a Bachelors Degree  and a K-8 Teaching Certification. When </a:t>
            </a:r>
            <a:r>
              <a:rPr lang="en-US" sz="1800" dirty="0">
                <a:latin typeface="Raleway"/>
                <a:ea typeface="Raleway"/>
                <a:cs typeface="Raleway"/>
                <a:sym typeface="Raleway"/>
              </a:rPr>
              <a:t>I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 am not busy with my students, I enjoy being around family and friends, staying active, cooking, traveling, and utilizing my barista skills. </a:t>
            </a:r>
          </a:p>
          <a:p>
            <a:pPr marL="0" lvl="0" indent="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This school year will bring growth to both your child and myself as their teacher. I am determined to create a positive  learning environment for your children. If any questions or concerns arise throughout the year, please feel free to contact me thro</a:t>
            </a:r>
            <a:r>
              <a:rPr lang="en-US" sz="1800" dirty="0">
                <a:latin typeface="Raleway"/>
                <a:ea typeface="Raleway"/>
                <a:cs typeface="Raleway"/>
                <a:sym typeface="Raleway"/>
              </a:rPr>
              <a:t>ug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h email (</a:t>
            </a:r>
            <a:r>
              <a:rPr lang="en" sz="1800" dirty="0" err="1">
                <a:latin typeface="Raleway"/>
                <a:ea typeface="Raleway"/>
                <a:cs typeface="Raleway"/>
                <a:sym typeface="Raleway"/>
              </a:rPr>
              <a:t>rzepkak@mail.gvsu.edu</a:t>
            </a:r>
            <a:r>
              <a:rPr lang="en" sz="1800" dirty="0">
                <a:latin typeface="Raleway"/>
                <a:ea typeface="Raleway"/>
                <a:cs typeface="Raleway"/>
                <a:sym typeface="Raleway"/>
              </a:rPr>
              <a:t>).</a:t>
            </a:r>
            <a:endParaRPr sz="16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0" y="152400"/>
            <a:ext cx="7772400" cy="17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>
                <a:solidFill>
                  <a:srgbClr val="36BFFF"/>
                </a:solidFill>
                <a:latin typeface="Fjalla One"/>
                <a:ea typeface="Fjalla One"/>
                <a:cs typeface="Fjalla One"/>
                <a:sym typeface="Fjalla One"/>
              </a:rPr>
              <a:t>W</a:t>
            </a:r>
            <a:r>
              <a:rPr lang="en" sz="12000" dirty="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E</a:t>
            </a:r>
            <a:r>
              <a:rPr lang="en" sz="12000" dirty="0">
                <a:solidFill>
                  <a:srgbClr val="55D656"/>
                </a:solidFill>
                <a:latin typeface="Fjalla One"/>
                <a:ea typeface="Fjalla One"/>
                <a:cs typeface="Fjalla One"/>
                <a:sym typeface="Fjalla One"/>
              </a:rPr>
              <a:t>L</a:t>
            </a:r>
            <a:r>
              <a:rPr lang="en" sz="12000" dirty="0">
                <a:solidFill>
                  <a:srgbClr val="DB7CFF"/>
                </a:solidFill>
                <a:latin typeface="Fjalla One"/>
                <a:ea typeface="Fjalla One"/>
                <a:cs typeface="Fjalla One"/>
                <a:sym typeface="Fjalla One"/>
              </a:rPr>
              <a:t>C</a:t>
            </a:r>
            <a:r>
              <a:rPr lang="en" sz="12000" dirty="0">
                <a:solidFill>
                  <a:srgbClr val="FFD41B"/>
                </a:solidFill>
                <a:latin typeface="Fjalla One"/>
                <a:ea typeface="Fjalla One"/>
                <a:cs typeface="Fjalla One"/>
                <a:sym typeface="Fjalla One"/>
              </a:rPr>
              <a:t>O</a:t>
            </a:r>
            <a:r>
              <a:rPr lang="en" sz="12000" dirty="0">
                <a:solidFill>
                  <a:srgbClr val="FF67A9"/>
                </a:solidFill>
                <a:latin typeface="Fjalla One"/>
                <a:ea typeface="Fjalla One"/>
                <a:cs typeface="Fjalla One"/>
                <a:sym typeface="Fjalla One"/>
              </a:rPr>
              <a:t>M</a:t>
            </a:r>
            <a:r>
              <a:rPr lang="en" sz="12000" dirty="0">
                <a:solidFill>
                  <a:srgbClr val="36BFFF"/>
                </a:solidFill>
                <a:latin typeface="Fjalla One"/>
                <a:ea typeface="Fjalla One"/>
                <a:cs typeface="Fjalla One"/>
                <a:sym typeface="Fjalla One"/>
              </a:rPr>
              <a:t>E</a:t>
            </a:r>
            <a:r>
              <a:rPr lang="en" sz="120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 </a:t>
            </a:r>
            <a:endParaRPr sz="4700"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2332950" y="8190700"/>
            <a:ext cx="5248200" cy="15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Fjalla One"/>
                <a:ea typeface="Fjalla One"/>
                <a:cs typeface="Fjalla One"/>
                <a:sym typeface="Fjalla One"/>
              </a:rPr>
              <a:t>Sincerely,</a:t>
            </a:r>
            <a:endParaRPr sz="3600" dirty="0"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900" dirty="0" err="1">
                <a:latin typeface="Cookie"/>
                <a:ea typeface="Raleway"/>
                <a:cs typeface="Raleway"/>
                <a:sym typeface="Cookie"/>
              </a:rPr>
              <a:t>Ms.Rzepka</a:t>
            </a:r>
            <a:endParaRPr sz="100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/>
        </p:nvSpPr>
        <p:spPr>
          <a:xfrm>
            <a:off x="382500" y="2821025"/>
            <a:ext cx="7007400" cy="6806100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91425" rIns="274300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2" name="Google Shape;162;p24"/>
          <p:cNvSpPr txBox="1"/>
          <p:nvPr/>
        </p:nvSpPr>
        <p:spPr>
          <a:xfrm>
            <a:off x="0" y="152400"/>
            <a:ext cx="7772400" cy="17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A</a:t>
            </a:r>
            <a:r>
              <a:rPr lang="en" sz="12000">
                <a:solidFill>
                  <a:srgbClr val="55D656"/>
                </a:solidFill>
                <a:latin typeface="Fjalla One"/>
                <a:ea typeface="Fjalla One"/>
                <a:cs typeface="Fjalla One"/>
                <a:sym typeface="Fjalla One"/>
              </a:rPr>
              <a:t>L</a:t>
            </a:r>
            <a:r>
              <a:rPr lang="en" sz="12000">
                <a:solidFill>
                  <a:srgbClr val="FF67A9"/>
                </a:solidFill>
                <a:latin typeface="Fjalla One"/>
                <a:ea typeface="Fjalla One"/>
                <a:cs typeface="Fjalla One"/>
                <a:sym typeface="Fjalla One"/>
              </a:rPr>
              <a:t>L </a:t>
            </a:r>
            <a:r>
              <a:rPr lang="en" sz="12000">
                <a:solidFill>
                  <a:srgbClr val="FFD41B"/>
                </a:solidFill>
                <a:latin typeface="Fjalla One"/>
                <a:ea typeface="Fjalla One"/>
                <a:cs typeface="Fjalla One"/>
                <a:sym typeface="Fjalla One"/>
              </a:rPr>
              <a:t>A</a:t>
            </a:r>
            <a:r>
              <a:rPr lang="en" sz="12000">
                <a:solidFill>
                  <a:srgbClr val="36BFFF"/>
                </a:solidFill>
                <a:latin typeface="Fjalla One"/>
                <a:ea typeface="Fjalla One"/>
                <a:cs typeface="Fjalla One"/>
                <a:sym typeface="Fjalla One"/>
              </a:rPr>
              <a:t>B</a:t>
            </a:r>
            <a:r>
              <a:rPr lang="en" sz="12000">
                <a:solidFill>
                  <a:srgbClr val="DB7CFF"/>
                </a:solidFill>
                <a:latin typeface="Fjalla One"/>
                <a:ea typeface="Fjalla One"/>
                <a:cs typeface="Fjalla One"/>
                <a:sym typeface="Fjalla One"/>
              </a:rPr>
              <a:t>O</a:t>
            </a:r>
            <a:r>
              <a:rPr lang="en" sz="12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U</a:t>
            </a:r>
            <a:r>
              <a:rPr lang="en" sz="12000">
                <a:solidFill>
                  <a:srgbClr val="55D656"/>
                </a:solidFill>
                <a:latin typeface="Fjalla One"/>
                <a:ea typeface="Fjalla One"/>
                <a:cs typeface="Fjalla One"/>
                <a:sym typeface="Fjalla One"/>
              </a:rPr>
              <a:t>T</a:t>
            </a:r>
            <a:r>
              <a:rPr lang="en" sz="120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 </a:t>
            </a:r>
            <a:endParaRPr sz="4700"/>
          </a:p>
        </p:txBody>
      </p:sp>
      <p:sp>
        <p:nvSpPr>
          <p:cNvPr id="163" name="Google Shape;163;p24"/>
          <p:cNvSpPr txBox="1"/>
          <p:nvPr/>
        </p:nvSpPr>
        <p:spPr>
          <a:xfrm>
            <a:off x="0" y="1420125"/>
            <a:ext cx="7772400" cy="12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latin typeface="Cookie"/>
                <a:ea typeface="Cookie"/>
                <a:cs typeface="Cookie"/>
                <a:sym typeface="Cookie"/>
              </a:rPr>
              <a:t>Your Child</a:t>
            </a:r>
            <a:endParaRPr sz="59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64" name="Google Shape;164;p24"/>
          <p:cNvSpPr txBox="1"/>
          <p:nvPr/>
        </p:nvSpPr>
        <p:spPr>
          <a:xfrm>
            <a:off x="382500" y="2915059"/>
            <a:ext cx="7007400" cy="6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jalla One"/>
                <a:ea typeface="Fjalla One"/>
                <a:cs typeface="Fjalla One"/>
                <a:sym typeface="Fjalla One"/>
              </a:rPr>
              <a:t>Child’s Name: _________</a:t>
            </a:r>
            <a:r>
              <a:rPr lang="en" sz="1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____      </a:t>
            </a:r>
            <a:r>
              <a:rPr lang="en" sz="1800">
                <a:latin typeface="Fjalla One"/>
                <a:ea typeface="Fjalla One"/>
                <a:cs typeface="Fjalla One"/>
                <a:sym typeface="Fjalla One"/>
              </a:rPr>
              <a:t> Nickname: </a:t>
            </a:r>
            <a:r>
              <a:rPr lang="en" sz="1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_____________</a:t>
            </a:r>
            <a:endParaRPr sz="1800"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jalla One"/>
                <a:ea typeface="Fjalla One"/>
                <a:cs typeface="Fjalla One"/>
                <a:sym typeface="Fjalla One"/>
              </a:rPr>
              <a:t>Personality &amp; Interests</a:t>
            </a:r>
            <a:endParaRPr sz="1800"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latin typeface="Raleway"/>
                <a:ea typeface="Raleway"/>
                <a:cs typeface="Raleway"/>
                <a:sym typeface="Raleway"/>
              </a:rPr>
              <a:t>Describe your child’s personality in 5 words:</a:t>
            </a:r>
            <a:endParaRPr sz="160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Raleway"/>
              <a:ea typeface="Raleway"/>
              <a:cs typeface="Raleway"/>
              <a:sym typeface="Raleway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aleway"/>
                <a:ea typeface="Raleway"/>
                <a:cs typeface="Raleway"/>
                <a:sym typeface="Raleway"/>
              </a:rPr>
              <a:t>1. </a:t>
            </a:r>
            <a:r>
              <a:rPr lang="en" sz="1600"/>
              <a:t>_______________</a:t>
            </a:r>
            <a:r>
              <a:rPr lang="en" sz="1600">
                <a:latin typeface="Raleway"/>
                <a:ea typeface="Raleway"/>
                <a:cs typeface="Raleway"/>
                <a:sym typeface="Raleway"/>
              </a:rPr>
              <a:t> 2. </a:t>
            </a:r>
            <a:r>
              <a:rPr lang="en" sz="1600">
                <a:solidFill>
                  <a:schemeClr val="dk1"/>
                </a:solidFill>
              </a:rPr>
              <a:t>_______________</a:t>
            </a: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3. </a:t>
            </a:r>
            <a:r>
              <a:rPr lang="en" sz="1600">
                <a:solidFill>
                  <a:schemeClr val="dk1"/>
                </a:solidFill>
              </a:rPr>
              <a:t>_______________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0" indent="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4. </a:t>
            </a:r>
            <a:r>
              <a:rPr lang="en" sz="1600">
                <a:solidFill>
                  <a:schemeClr val="dk1"/>
                </a:solidFill>
              </a:rPr>
              <a:t>________________</a:t>
            </a: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5. </a:t>
            </a:r>
            <a:r>
              <a:rPr lang="en" sz="1600">
                <a:solidFill>
                  <a:schemeClr val="dk1"/>
                </a:solidFill>
              </a:rPr>
              <a:t>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What are your child’s interests and hobbies?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Strengths &amp; Stretches in School</a:t>
            </a:r>
            <a:endParaRPr sz="180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What are your child’s strengths in school?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What are your child’s stretches in school?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/>
        </p:nvSpPr>
        <p:spPr>
          <a:xfrm>
            <a:off x="382500" y="1614800"/>
            <a:ext cx="7007400" cy="8012400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91425" rIns="274300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685800" y="19225"/>
            <a:ext cx="5564100" cy="12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A</a:t>
            </a:r>
            <a:r>
              <a:rPr lang="en" sz="6000">
                <a:solidFill>
                  <a:srgbClr val="55D656"/>
                </a:solidFill>
                <a:latin typeface="Fjalla One"/>
                <a:ea typeface="Fjalla One"/>
                <a:cs typeface="Fjalla One"/>
                <a:sym typeface="Fjalla One"/>
              </a:rPr>
              <a:t>L</a:t>
            </a:r>
            <a:r>
              <a:rPr lang="en" sz="6000">
                <a:solidFill>
                  <a:srgbClr val="FF67A9"/>
                </a:solidFill>
                <a:latin typeface="Fjalla One"/>
                <a:ea typeface="Fjalla One"/>
                <a:cs typeface="Fjalla One"/>
                <a:sym typeface="Fjalla One"/>
              </a:rPr>
              <a:t>L </a:t>
            </a:r>
            <a:r>
              <a:rPr lang="en" sz="6000">
                <a:solidFill>
                  <a:srgbClr val="FFD41B"/>
                </a:solidFill>
                <a:latin typeface="Fjalla One"/>
                <a:ea typeface="Fjalla One"/>
                <a:cs typeface="Fjalla One"/>
                <a:sym typeface="Fjalla One"/>
              </a:rPr>
              <a:t>A</a:t>
            </a:r>
            <a:r>
              <a:rPr lang="en" sz="6000">
                <a:solidFill>
                  <a:srgbClr val="36BFFF"/>
                </a:solidFill>
                <a:latin typeface="Fjalla One"/>
                <a:ea typeface="Fjalla One"/>
                <a:cs typeface="Fjalla One"/>
                <a:sym typeface="Fjalla One"/>
              </a:rPr>
              <a:t>B</a:t>
            </a:r>
            <a:r>
              <a:rPr lang="en" sz="6000">
                <a:solidFill>
                  <a:srgbClr val="DB7CFF"/>
                </a:solidFill>
                <a:latin typeface="Fjalla One"/>
                <a:ea typeface="Fjalla One"/>
                <a:cs typeface="Fjalla One"/>
                <a:sym typeface="Fjalla One"/>
              </a:rPr>
              <a:t>O</a:t>
            </a:r>
            <a:r>
              <a:rPr lang="en" sz="60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rPr>
              <a:t>U</a:t>
            </a:r>
            <a:r>
              <a:rPr lang="en" sz="6000">
                <a:solidFill>
                  <a:srgbClr val="55D656"/>
                </a:solidFill>
                <a:latin typeface="Fjalla One"/>
                <a:ea typeface="Fjalla One"/>
                <a:cs typeface="Fjalla One"/>
                <a:sym typeface="Fjalla One"/>
              </a:rPr>
              <a:t>T</a:t>
            </a:r>
            <a:r>
              <a:rPr lang="en" sz="120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 </a:t>
            </a:r>
            <a:endParaRPr sz="4700"/>
          </a:p>
        </p:txBody>
      </p:sp>
      <p:sp>
        <p:nvSpPr>
          <p:cNvPr id="171" name="Google Shape;171;p25"/>
          <p:cNvSpPr txBox="1"/>
          <p:nvPr/>
        </p:nvSpPr>
        <p:spPr>
          <a:xfrm>
            <a:off x="1603450" y="100400"/>
            <a:ext cx="7772400" cy="12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latin typeface="Cookie"/>
                <a:ea typeface="Cookie"/>
                <a:cs typeface="Cookie"/>
                <a:sym typeface="Cookie"/>
              </a:rPr>
              <a:t>Your Child</a:t>
            </a:r>
            <a:endParaRPr sz="590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382500" y="1702348"/>
            <a:ext cx="7007400" cy="7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jalla One"/>
                <a:ea typeface="Fjalla One"/>
                <a:cs typeface="Fjalla One"/>
                <a:sym typeface="Fjalla One"/>
              </a:rPr>
              <a:t>Feelings &amp; Goals</a:t>
            </a:r>
            <a:endParaRPr sz="1800"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How does your child feel about school? 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What goals do you have for your child this year?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Supporting Your Child</a:t>
            </a:r>
            <a:endParaRPr sz="180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How can I support your child and family?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Is there anything else I should know?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__________________________________________________________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73" name="Google Shape;173;p25"/>
          <p:cNvSpPr txBox="1"/>
          <p:nvPr/>
        </p:nvSpPr>
        <p:spPr>
          <a:xfrm>
            <a:off x="5012975" y="1147864"/>
            <a:ext cx="24126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Fjalla One"/>
                <a:ea typeface="Fjalla One"/>
                <a:cs typeface="Fjalla One"/>
                <a:sym typeface="Fjalla One"/>
              </a:rPr>
              <a:t>continued</a:t>
            </a:r>
            <a:endParaRPr sz="1900"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308</Words>
  <Application>Microsoft Macintosh PowerPoint</Application>
  <PresentationFormat>Custom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Raleway</vt:lpstr>
      <vt:lpstr>Fjalla One</vt:lpstr>
      <vt:lpstr>Cookie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Kaitlyn P. Rzepka</cp:lastModifiedBy>
  <cp:revision>13</cp:revision>
  <dcterms:modified xsi:type="dcterms:W3CDTF">2020-12-09T20:22:20Z</dcterms:modified>
</cp:coreProperties>
</file>